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98" r:id="rId1"/>
    <p:sldMasterId id="2147483722" r:id="rId2"/>
    <p:sldMasterId id="2147483710" r:id="rId3"/>
    <p:sldMasterId id="2147483673" r:id="rId4"/>
    <p:sldMasterId id="2147483686" r:id="rId5"/>
  </p:sldMasterIdLst>
  <p:notesMasterIdLst>
    <p:notesMasterId r:id="rId27"/>
  </p:notesMasterIdLst>
  <p:handoutMasterIdLst>
    <p:handoutMasterId r:id="rId28"/>
  </p:handoutMasterIdLst>
  <p:sldIdLst>
    <p:sldId id="419" r:id="rId6"/>
    <p:sldId id="421" r:id="rId7"/>
    <p:sldId id="438" r:id="rId8"/>
    <p:sldId id="439" r:id="rId9"/>
    <p:sldId id="422" r:id="rId10"/>
    <p:sldId id="441" r:id="rId11"/>
    <p:sldId id="442" r:id="rId12"/>
    <p:sldId id="443" r:id="rId13"/>
    <p:sldId id="444" r:id="rId14"/>
    <p:sldId id="445" r:id="rId15"/>
    <p:sldId id="426" r:id="rId16"/>
    <p:sldId id="427" r:id="rId17"/>
    <p:sldId id="428" r:id="rId18"/>
    <p:sldId id="429" r:id="rId19"/>
    <p:sldId id="430" r:id="rId20"/>
    <p:sldId id="431" r:id="rId21"/>
    <p:sldId id="432" r:id="rId22"/>
    <p:sldId id="433" r:id="rId23"/>
    <p:sldId id="434" r:id="rId24"/>
    <p:sldId id="435" r:id="rId25"/>
    <p:sldId id="440" r:id="rId26"/>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7172" autoAdjust="0"/>
    <p:restoredTop sz="86391" autoAdjust="0"/>
  </p:normalViewPr>
  <p:slideViewPr>
    <p:cSldViewPr>
      <p:cViewPr varScale="1">
        <p:scale>
          <a:sx n="94" d="100"/>
          <a:sy n="94" d="100"/>
        </p:scale>
        <p:origin x="-96" y="-2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34" d="100"/>
          <a:sy n="34" d="100"/>
        </p:scale>
        <p:origin x="-1452" y="-102"/>
      </p:cViewPr>
      <p:guideLst>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slide" Target="slides/slide19.xml"/><Relationship Id="rId25" Type="http://schemas.openxmlformats.org/officeDocument/2006/relationships/slide" Target="slides/slide20.xml"/><Relationship Id="rId26" Type="http://schemas.openxmlformats.org/officeDocument/2006/relationships/slide" Target="slides/slide21.xml"/><Relationship Id="rId27" Type="http://schemas.openxmlformats.org/officeDocument/2006/relationships/notesMaster" Target="notesMasters/notesMaster1.xml"/><Relationship Id="rId28" Type="http://schemas.openxmlformats.org/officeDocument/2006/relationships/handoutMaster" Target="handoutMasters/handout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4.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33" Type="http://schemas.openxmlformats.org/officeDocument/2006/relationships/tableStyles" Target="tableStyles.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196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1963"/>
          </a:xfrm>
          <a:prstGeom prst="rect">
            <a:avLst/>
          </a:prstGeom>
        </p:spPr>
        <p:txBody>
          <a:bodyPr vert="horz" lIns="91440" tIns="45720" rIns="91440" bIns="45720" rtlCol="0"/>
          <a:lstStyle>
            <a:lvl1pPr algn="r">
              <a:defRPr sz="1200"/>
            </a:lvl1pPr>
          </a:lstStyle>
          <a:p>
            <a:fld id="{29CE5B17-C06E-B144-A3F0-9C5FFDCFDB1E}" type="datetimeFigureOut">
              <a:rPr lang="en-US" smtClean="0"/>
              <a:t>4/24/13</a:t>
            </a:fld>
            <a:endParaRPr lang="en-US" dirty="0"/>
          </a:p>
        </p:txBody>
      </p:sp>
      <p:sp>
        <p:nvSpPr>
          <p:cNvPr id="4" name="Footer Placeholder 3"/>
          <p:cNvSpPr>
            <a:spLocks noGrp="1"/>
          </p:cNvSpPr>
          <p:nvPr>
            <p:ph type="ftr" sz="quarter" idx="2"/>
          </p:nvPr>
        </p:nvSpPr>
        <p:spPr>
          <a:xfrm>
            <a:off x="0" y="8772525"/>
            <a:ext cx="3038475" cy="461963"/>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772525"/>
            <a:ext cx="3038475" cy="461963"/>
          </a:xfrm>
          <a:prstGeom prst="rect">
            <a:avLst/>
          </a:prstGeom>
        </p:spPr>
        <p:txBody>
          <a:bodyPr vert="horz" lIns="91440" tIns="45720" rIns="91440" bIns="45720" rtlCol="0" anchor="b"/>
          <a:lstStyle>
            <a:lvl1pPr algn="r">
              <a:defRPr sz="1200"/>
            </a:lvl1pPr>
          </a:lstStyle>
          <a:p>
            <a:fld id="{92B028D8-04B8-9E44-B04D-5B09EB650BAA}" type="slidenum">
              <a:rPr lang="en-US" smtClean="0"/>
              <a:t>‹#›</a:t>
            </a:fld>
            <a:endParaRPr lang="en-US" dirty="0"/>
          </a:p>
        </p:txBody>
      </p:sp>
    </p:spTree>
    <p:extLst>
      <p:ext uri="{BB962C8B-B14F-4D97-AF65-F5344CB8AC3E}">
        <p14:creationId xmlns:p14="http://schemas.microsoft.com/office/powerpoint/2010/main" val="280893543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2830" tIns="46415" rIns="92830" bIns="46415" rtlCol="0"/>
          <a:lstStyle>
            <a:lvl1pPr algn="l">
              <a:defRPr sz="1200"/>
            </a:lvl1pPr>
          </a:lstStyle>
          <a:p>
            <a:endParaRPr lang="en-US" dirty="0"/>
          </a:p>
        </p:txBody>
      </p:sp>
      <p:sp>
        <p:nvSpPr>
          <p:cNvPr id="3" name="Date Placeholder 2"/>
          <p:cNvSpPr>
            <a:spLocks noGrp="1"/>
          </p:cNvSpPr>
          <p:nvPr>
            <p:ph type="dt" idx="1"/>
          </p:nvPr>
        </p:nvSpPr>
        <p:spPr>
          <a:xfrm>
            <a:off x="3970938" y="0"/>
            <a:ext cx="3037840" cy="461804"/>
          </a:xfrm>
          <a:prstGeom prst="rect">
            <a:avLst/>
          </a:prstGeom>
        </p:spPr>
        <p:txBody>
          <a:bodyPr vert="horz" lIns="92830" tIns="46415" rIns="92830" bIns="46415" rtlCol="0"/>
          <a:lstStyle>
            <a:lvl1pPr algn="r">
              <a:defRPr sz="1200"/>
            </a:lvl1pPr>
          </a:lstStyle>
          <a:p>
            <a:fld id="{C2803F2C-4182-43E5-A213-5D5C96764734}" type="datetimeFigureOut">
              <a:rPr lang="en-US" smtClean="0"/>
              <a:pPr/>
              <a:t>4/24/13</a:t>
            </a:fld>
            <a:endParaRPr lang="en-US" dirty="0"/>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2830" tIns="46415" rIns="92830" bIns="46415" rtlCol="0" anchor="ctr"/>
          <a:lstStyle/>
          <a:p>
            <a:endParaRPr lang="en-US" dirty="0"/>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2830" tIns="46415" rIns="92830" bIns="464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37840" cy="461804"/>
          </a:xfrm>
          <a:prstGeom prst="rect">
            <a:avLst/>
          </a:prstGeom>
        </p:spPr>
        <p:txBody>
          <a:bodyPr vert="horz" lIns="92830" tIns="46415" rIns="92830" bIns="4641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772668"/>
            <a:ext cx="3037840" cy="461804"/>
          </a:xfrm>
          <a:prstGeom prst="rect">
            <a:avLst/>
          </a:prstGeom>
        </p:spPr>
        <p:txBody>
          <a:bodyPr vert="horz" lIns="92830" tIns="46415" rIns="92830" bIns="46415" rtlCol="0" anchor="b"/>
          <a:lstStyle>
            <a:lvl1pPr algn="r">
              <a:defRPr sz="1200"/>
            </a:lvl1pPr>
          </a:lstStyle>
          <a:p>
            <a:fld id="{7D3E7D0E-2702-4B5B-821C-574ABE6E13CE}" type="slidenum">
              <a:rPr lang="en-US" smtClean="0"/>
              <a:pPr/>
              <a:t>‹#›</a:t>
            </a:fld>
            <a:endParaRPr lang="en-US" dirty="0"/>
          </a:p>
        </p:txBody>
      </p:sp>
    </p:spTree>
    <p:extLst>
      <p:ext uri="{BB962C8B-B14F-4D97-AF65-F5344CB8AC3E}">
        <p14:creationId xmlns:p14="http://schemas.microsoft.com/office/powerpoint/2010/main" val="246738477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3E7D0E-2702-4B5B-821C-574ABE6E13CE}" type="slidenum">
              <a:rPr lang="en-US" smtClean="0"/>
              <a:pPr/>
              <a:t>0</a:t>
            </a:fld>
            <a:endParaRPr lang="en-US" dirty="0"/>
          </a:p>
        </p:txBody>
      </p:sp>
    </p:spTree>
    <p:extLst>
      <p:ext uri="{BB962C8B-B14F-4D97-AF65-F5344CB8AC3E}">
        <p14:creationId xmlns:p14="http://schemas.microsoft.com/office/powerpoint/2010/main" val="21812910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8D7E88-2621-4E25-8981-0BAC053F4A9D}" type="slidenum">
              <a:rPr lang="en-US" smtClean="0"/>
              <a:t>2</a:t>
            </a:fld>
            <a:endParaRPr lang="en-US" dirty="0"/>
          </a:p>
        </p:txBody>
      </p:sp>
    </p:spTree>
    <p:extLst>
      <p:ext uri="{BB962C8B-B14F-4D97-AF65-F5344CB8AC3E}">
        <p14:creationId xmlns:p14="http://schemas.microsoft.com/office/powerpoint/2010/main" val="20570914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488D7E88-2621-4E25-8981-0BAC053F4A9D}" type="slidenum">
              <a:rPr lang="en-US" smtClean="0"/>
              <a:t>3</a:t>
            </a:fld>
            <a:endParaRPr lang="en-US" dirty="0"/>
          </a:p>
        </p:txBody>
      </p:sp>
    </p:spTree>
    <p:extLst>
      <p:ext uri="{BB962C8B-B14F-4D97-AF65-F5344CB8AC3E}">
        <p14:creationId xmlns:p14="http://schemas.microsoft.com/office/powerpoint/2010/main" val="34516285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488D7E88-2621-4E25-8981-0BAC053F4A9D}" type="slidenum">
              <a:rPr lang="en-US" smtClean="0"/>
              <a:t>20</a:t>
            </a:fld>
            <a:endParaRPr lang="en-US" dirty="0"/>
          </a:p>
        </p:txBody>
      </p:sp>
    </p:spTree>
    <p:extLst>
      <p:ext uri="{BB962C8B-B14F-4D97-AF65-F5344CB8AC3E}">
        <p14:creationId xmlns:p14="http://schemas.microsoft.com/office/powerpoint/2010/main" val="11803254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5"/>
          <p:cNvSpPr>
            <a:spLocks noGrp="1" noChangeArrowheads="1"/>
          </p:cNvSpPr>
          <p:nvPr>
            <p:ph type="sldNum" sz="quarter" idx="10"/>
          </p:nvPr>
        </p:nvSpPr>
        <p:spPr>
          <a:ln/>
        </p:spPr>
        <p:txBody>
          <a:bodyPr/>
          <a:lstStyle>
            <a:lvl1pPr>
              <a:defRPr/>
            </a:lvl1pPr>
          </a:lstStyle>
          <a:p>
            <a:pPr>
              <a:defRPr/>
            </a:pPr>
            <a:fld id="{E5B3CF41-2DB4-074E-A2F4-F9D4D928393B}" type="slidenum">
              <a:rPr lang="en-US"/>
              <a:pPr>
                <a:defRPr/>
              </a:pPr>
              <a:t>‹#›</a:t>
            </a:fld>
            <a:endParaRPr lang="en-US" sz="1400" dirty="0"/>
          </a:p>
        </p:txBody>
      </p:sp>
    </p:spTree>
    <p:extLst>
      <p:ext uri="{BB962C8B-B14F-4D97-AF65-F5344CB8AC3E}">
        <p14:creationId xmlns:p14="http://schemas.microsoft.com/office/powerpoint/2010/main" val="226251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5"/>
          <p:cNvSpPr>
            <a:spLocks noGrp="1" noChangeArrowheads="1"/>
          </p:cNvSpPr>
          <p:nvPr>
            <p:ph type="sldNum" sz="quarter" idx="10"/>
          </p:nvPr>
        </p:nvSpPr>
        <p:spPr>
          <a:ln/>
        </p:spPr>
        <p:txBody>
          <a:bodyPr/>
          <a:lstStyle>
            <a:lvl1pPr>
              <a:defRPr/>
            </a:lvl1pPr>
          </a:lstStyle>
          <a:p>
            <a:pPr>
              <a:defRPr/>
            </a:pPr>
            <a:fld id="{D1F81BDD-3156-EE4A-9C65-2AF7197B0AF7}" type="slidenum">
              <a:rPr lang="en-US"/>
              <a:pPr>
                <a:defRPr/>
              </a:pPr>
              <a:t>‹#›</a:t>
            </a:fld>
            <a:endParaRPr lang="en-US" sz="1400" dirty="0"/>
          </a:p>
        </p:txBody>
      </p:sp>
    </p:spTree>
    <p:extLst>
      <p:ext uri="{BB962C8B-B14F-4D97-AF65-F5344CB8AC3E}">
        <p14:creationId xmlns:p14="http://schemas.microsoft.com/office/powerpoint/2010/main" val="1425055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304800" y="838200"/>
            <a:ext cx="5676900"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5"/>
          <p:cNvSpPr>
            <a:spLocks noGrp="1" noChangeArrowheads="1"/>
          </p:cNvSpPr>
          <p:nvPr>
            <p:ph type="sldNum" sz="quarter" idx="10"/>
          </p:nvPr>
        </p:nvSpPr>
        <p:spPr>
          <a:ln/>
        </p:spPr>
        <p:txBody>
          <a:bodyPr/>
          <a:lstStyle>
            <a:lvl1pPr>
              <a:defRPr/>
            </a:lvl1pPr>
          </a:lstStyle>
          <a:p>
            <a:pPr>
              <a:defRPr/>
            </a:pPr>
            <a:fld id="{181C5FDF-2F07-EB42-B184-B33E5686C80E}" type="slidenum">
              <a:rPr lang="en-US"/>
              <a:pPr>
                <a:defRPr/>
              </a:pPr>
              <a:t>‹#›</a:t>
            </a:fld>
            <a:endParaRPr lang="en-US" sz="1400" dirty="0"/>
          </a:p>
        </p:txBody>
      </p:sp>
    </p:spTree>
    <p:extLst>
      <p:ext uri="{BB962C8B-B14F-4D97-AF65-F5344CB8AC3E}">
        <p14:creationId xmlns:p14="http://schemas.microsoft.com/office/powerpoint/2010/main" val="35971725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FD230F-688F-9F49-AAB5-F6684D97E716}" type="slidenum">
              <a:rPr lang="en-US" smtClean="0"/>
              <a:t>‹#›</a:t>
            </a:fld>
            <a:endParaRPr lang="en-US" dirty="0"/>
          </a:p>
        </p:txBody>
      </p:sp>
    </p:spTree>
    <p:extLst>
      <p:ext uri="{BB962C8B-B14F-4D97-AF65-F5344CB8AC3E}">
        <p14:creationId xmlns:p14="http://schemas.microsoft.com/office/powerpoint/2010/main" val="42515830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FD230F-688F-9F49-AAB5-F6684D97E716}" type="slidenum">
              <a:rPr lang="en-US" smtClean="0"/>
              <a:t>‹#›</a:t>
            </a:fld>
            <a:endParaRPr lang="en-US" dirty="0"/>
          </a:p>
        </p:txBody>
      </p:sp>
    </p:spTree>
    <p:extLst>
      <p:ext uri="{BB962C8B-B14F-4D97-AF65-F5344CB8AC3E}">
        <p14:creationId xmlns:p14="http://schemas.microsoft.com/office/powerpoint/2010/main" val="799955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FD230F-688F-9F49-AAB5-F6684D97E716}" type="slidenum">
              <a:rPr lang="en-US" smtClean="0"/>
              <a:t>‹#›</a:t>
            </a:fld>
            <a:endParaRPr lang="en-US" dirty="0"/>
          </a:p>
        </p:txBody>
      </p:sp>
    </p:spTree>
    <p:extLst>
      <p:ext uri="{BB962C8B-B14F-4D97-AF65-F5344CB8AC3E}">
        <p14:creationId xmlns:p14="http://schemas.microsoft.com/office/powerpoint/2010/main" val="14121188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7FD230F-688F-9F49-AAB5-F6684D97E716}" type="slidenum">
              <a:rPr lang="en-US" smtClean="0"/>
              <a:t>‹#›</a:t>
            </a:fld>
            <a:endParaRPr lang="en-US" dirty="0"/>
          </a:p>
        </p:txBody>
      </p:sp>
    </p:spTree>
    <p:extLst>
      <p:ext uri="{BB962C8B-B14F-4D97-AF65-F5344CB8AC3E}">
        <p14:creationId xmlns:p14="http://schemas.microsoft.com/office/powerpoint/2010/main" val="17862018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7FD230F-688F-9F49-AAB5-F6684D97E716}" type="slidenum">
              <a:rPr lang="en-US" smtClean="0"/>
              <a:t>‹#›</a:t>
            </a:fld>
            <a:endParaRPr lang="en-US" dirty="0"/>
          </a:p>
        </p:txBody>
      </p:sp>
    </p:spTree>
    <p:extLst>
      <p:ext uri="{BB962C8B-B14F-4D97-AF65-F5344CB8AC3E}">
        <p14:creationId xmlns:p14="http://schemas.microsoft.com/office/powerpoint/2010/main" val="22752991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7FD230F-688F-9F49-AAB5-F6684D97E716}" type="slidenum">
              <a:rPr lang="en-US" smtClean="0"/>
              <a:t>‹#›</a:t>
            </a:fld>
            <a:endParaRPr lang="en-US" dirty="0"/>
          </a:p>
        </p:txBody>
      </p:sp>
    </p:spTree>
    <p:extLst>
      <p:ext uri="{BB962C8B-B14F-4D97-AF65-F5344CB8AC3E}">
        <p14:creationId xmlns:p14="http://schemas.microsoft.com/office/powerpoint/2010/main" val="6582721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7FD230F-688F-9F49-AAB5-F6684D97E716}" type="slidenum">
              <a:rPr lang="en-US" smtClean="0"/>
              <a:t>‹#›</a:t>
            </a:fld>
            <a:endParaRPr lang="en-US" dirty="0"/>
          </a:p>
        </p:txBody>
      </p:sp>
    </p:spTree>
    <p:extLst>
      <p:ext uri="{BB962C8B-B14F-4D97-AF65-F5344CB8AC3E}">
        <p14:creationId xmlns:p14="http://schemas.microsoft.com/office/powerpoint/2010/main" val="27194625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7FD230F-688F-9F49-AAB5-F6684D97E716}" type="slidenum">
              <a:rPr lang="en-US" smtClean="0"/>
              <a:t>‹#›</a:t>
            </a:fld>
            <a:endParaRPr lang="en-US" dirty="0"/>
          </a:p>
        </p:txBody>
      </p:sp>
    </p:spTree>
    <p:extLst>
      <p:ext uri="{BB962C8B-B14F-4D97-AF65-F5344CB8AC3E}">
        <p14:creationId xmlns:p14="http://schemas.microsoft.com/office/powerpoint/2010/main" val="4062268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5"/>
          <p:cNvSpPr>
            <a:spLocks noGrp="1" noChangeArrowheads="1"/>
          </p:cNvSpPr>
          <p:nvPr>
            <p:ph type="sldNum" sz="quarter" idx="10"/>
          </p:nvPr>
        </p:nvSpPr>
        <p:spPr>
          <a:ln/>
        </p:spPr>
        <p:txBody>
          <a:bodyPr/>
          <a:lstStyle>
            <a:lvl1pPr>
              <a:defRPr/>
            </a:lvl1pPr>
          </a:lstStyle>
          <a:p>
            <a:pPr>
              <a:defRPr/>
            </a:pPr>
            <a:fld id="{FE6D86D3-6D03-2543-9FB3-FA944E6C00CE}" type="slidenum">
              <a:rPr lang="en-US"/>
              <a:pPr>
                <a:defRPr/>
              </a:pPr>
              <a:t>‹#›</a:t>
            </a:fld>
            <a:endParaRPr lang="en-US" sz="1400" dirty="0"/>
          </a:p>
        </p:txBody>
      </p:sp>
    </p:spTree>
    <p:extLst>
      <p:ext uri="{BB962C8B-B14F-4D97-AF65-F5344CB8AC3E}">
        <p14:creationId xmlns:p14="http://schemas.microsoft.com/office/powerpoint/2010/main" val="7182403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7FD230F-688F-9F49-AAB5-F6684D97E716}" type="slidenum">
              <a:rPr lang="en-US" smtClean="0"/>
              <a:t>‹#›</a:t>
            </a:fld>
            <a:endParaRPr lang="en-US" dirty="0"/>
          </a:p>
        </p:txBody>
      </p:sp>
    </p:spTree>
    <p:extLst>
      <p:ext uri="{BB962C8B-B14F-4D97-AF65-F5344CB8AC3E}">
        <p14:creationId xmlns:p14="http://schemas.microsoft.com/office/powerpoint/2010/main" val="31704423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FD230F-688F-9F49-AAB5-F6684D97E716}" type="slidenum">
              <a:rPr lang="en-US" smtClean="0"/>
              <a:t>‹#›</a:t>
            </a:fld>
            <a:endParaRPr lang="en-US" dirty="0"/>
          </a:p>
        </p:txBody>
      </p:sp>
    </p:spTree>
    <p:extLst>
      <p:ext uri="{BB962C8B-B14F-4D97-AF65-F5344CB8AC3E}">
        <p14:creationId xmlns:p14="http://schemas.microsoft.com/office/powerpoint/2010/main" val="41513486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FD230F-688F-9F49-AAB5-F6684D97E716}" type="slidenum">
              <a:rPr lang="en-US" smtClean="0"/>
              <a:t>‹#›</a:t>
            </a:fld>
            <a:endParaRPr lang="en-US" dirty="0"/>
          </a:p>
        </p:txBody>
      </p:sp>
    </p:spTree>
    <p:extLst>
      <p:ext uri="{BB962C8B-B14F-4D97-AF65-F5344CB8AC3E}">
        <p14:creationId xmlns:p14="http://schemas.microsoft.com/office/powerpoint/2010/main" val="307532776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F94BD58-6880-7D4A-B39E-783CA6A233D5}" type="slidenum">
              <a:rPr lang="en-US" smtClean="0"/>
              <a:t>‹#›</a:t>
            </a:fld>
            <a:endParaRPr lang="en-US" dirty="0"/>
          </a:p>
        </p:txBody>
      </p:sp>
    </p:spTree>
    <p:extLst>
      <p:ext uri="{BB962C8B-B14F-4D97-AF65-F5344CB8AC3E}">
        <p14:creationId xmlns:p14="http://schemas.microsoft.com/office/powerpoint/2010/main" val="389110949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F94BD58-6880-7D4A-B39E-783CA6A233D5}" type="slidenum">
              <a:rPr lang="en-US" smtClean="0"/>
              <a:t>‹#›</a:t>
            </a:fld>
            <a:endParaRPr lang="en-US" dirty="0"/>
          </a:p>
        </p:txBody>
      </p:sp>
    </p:spTree>
    <p:extLst>
      <p:ext uri="{BB962C8B-B14F-4D97-AF65-F5344CB8AC3E}">
        <p14:creationId xmlns:p14="http://schemas.microsoft.com/office/powerpoint/2010/main" val="419001392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F94BD58-6880-7D4A-B39E-783CA6A233D5}" type="slidenum">
              <a:rPr lang="en-US" smtClean="0"/>
              <a:t>‹#›</a:t>
            </a:fld>
            <a:endParaRPr lang="en-US" dirty="0"/>
          </a:p>
        </p:txBody>
      </p:sp>
    </p:spTree>
    <p:extLst>
      <p:ext uri="{BB962C8B-B14F-4D97-AF65-F5344CB8AC3E}">
        <p14:creationId xmlns:p14="http://schemas.microsoft.com/office/powerpoint/2010/main" val="17380771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F94BD58-6880-7D4A-B39E-783CA6A233D5}" type="slidenum">
              <a:rPr lang="en-US" smtClean="0"/>
              <a:t>‹#›</a:t>
            </a:fld>
            <a:endParaRPr lang="en-US" dirty="0"/>
          </a:p>
        </p:txBody>
      </p:sp>
    </p:spTree>
    <p:extLst>
      <p:ext uri="{BB962C8B-B14F-4D97-AF65-F5344CB8AC3E}">
        <p14:creationId xmlns:p14="http://schemas.microsoft.com/office/powerpoint/2010/main" val="229291488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F94BD58-6880-7D4A-B39E-783CA6A233D5}" type="slidenum">
              <a:rPr lang="en-US" smtClean="0"/>
              <a:t>‹#›</a:t>
            </a:fld>
            <a:endParaRPr lang="en-US" dirty="0"/>
          </a:p>
        </p:txBody>
      </p:sp>
    </p:spTree>
    <p:extLst>
      <p:ext uri="{BB962C8B-B14F-4D97-AF65-F5344CB8AC3E}">
        <p14:creationId xmlns:p14="http://schemas.microsoft.com/office/powerpoint/2010/main" val="123609673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F94BD58-6880-7D4A-B39E-783CA6A233D5}" type="slidenum">
              <a:rPr lang="en-US" smtClean="0"/>
              <a:t>‹#›</a:t>
            </a:fld>
            <a:endParaRPr lang="en-US" dirty="0"/>
          </a:p>
        </p:txBody>
      </p:sp>
    </p:spTree>
    <p:extLst>
      <p:ext uri="{BB962C8B-B14F-4D97-AF65-F5344CB8AC3E}">
        <p14:creationId xmlns:p14="http://schemas.microsoft.com/office/powerpoint/2010/main" val="347934419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F94BD58-6880-7D4A-B39E-783CA6A233D5}" type="slidenum">
              <a:rPr lang="en-US" smtClean="0"/>
              <a:t>‹#›</a:t>
            </a:fld>
            <a:endParaRPr lang="en-US" dirty="0"/>
          </a:p>
        </p:txBody>
      </p:sp>
    </p:spTree>
    <p:extLst>
      <p:ext uri="{BB962C8B-B14F-4D97-AF65-F5344CB8AC3E}">
        <p14:creationId xmlns:p14="http://schemas.microsoft.com/office/powerpoint/2010/main" val="186072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5"/>
          <p:cNvSpPr>
            <a:spLocks noGrp="1" noChangeArrowheads="1"/>
          </p:cNvSpPr>
          <p:nvPr>
            <p:ph type="sldNum" sz="quarter" idx="10"/>
          </p:nvPr>
        </p:nvSpPr>
        <p:spPr>
          <a:ln/>
        </p:spPr>
        <p:txBody>
          <a:bodyPr/>
          <a:lstStyle>
            <a:lvl1pPr>
              <a:defRPr/>
            </a:lvl1pPr>
          </a:lstStyle>
          <a:p>
            <a:pPr>
              <a:defRPr/>
            </a:pPr>
            <a:fld id="{C7C92515-461B-2C4A-B4F2-822222CFBD7E}" type="slidenum">
              <a:rPr lang="en-US"/>
              <a:pPr>
                <a:defRPr/>
              </a:pPr>
              <a:t>‹#›</a:t>
            </a:fld>
            <a:endParaRPr lang="en-US" sz="1400" dirty="0"/>
          </a:p>
        </p:txBody>
      </p:sp>
    </p:spTree>
    <p:extLst>
      <p:ext uri="{BB962C8B-B14F-4D97-AF65-F5344CB8AC3E}">
        <p14:creationId xmlns:p14="http://schemas.microsoft.com/office/powerpoint/2010/main" val="19829414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F94BD58-6880-7D4A-B39E-783CA6A233D5}" type="slidenum">
              <a:rPr lang="en-US" smtClean="0"/>
              <a:t>‹#›</a:t>
            </a:fld>
            <a:endParaRPr lang="en-US" dirty="0"/>
          </a:p>
        </p:txBody>
      </p:sp>
    </p:spTree>
    <p:extLst>
      <p:ext uri="{BB962C8B-B14F-4D97-AF65-F5344CB8AC3E}">
        <p14:creationId xmlns:p14="http://schemas.microsoft.com/office/powerpoint/2010/main" val="245752672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F94BD58-6880-7D4A-B39E-783CA6A233D5}" type="slidenum">
              <a:rPr lang="en-US" smtClean="0"/>
              <a:t>‹#›</a:t>
            </a:fld>
            <a:endParaRPr lang="en-US" dirty="0"/>
          </a:p>
        </p:txBody>
      </p:sp>
    </p:spTree>
    <p:extLst>
      <p:ext uri="{BB962C8B-B14F-4D97-AF65-F5344CB8AC3E}">
        <p14:creationId xmlns:p14="http://schemas.microsoft.com/office/powerpoint/2010/main" val="309665202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F94BD58-6880-7D4A-B39E-783CA6A233D5}" type="slidenum">
              <a:rPr lang="en-US" smtClean="0"/>
              <a:t>‹#›</a:t>
            </a:fld>
            <a:endParaRPr lang="en-US" dirty="0"/>
          </a:p>
        </p:txBody>
      </p:sp>
    </p:spTree>
    <p:extLst>
      <p:ext uri="{BB962C8B-B14F-4D97-AF65-F5344CB8AC3E}">
        <p14:creationId xmlns:p14="http://schemas.microsoft.com/office/powerpoint/2010/main" val="242406846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F94BD58-6880-7D4A-B39E-783CA6A233D5}" type="slidenum">
              <a:rPr lang="en-US" smtClean="0"/>
              <a:t>‹#›</a:t>
            </a:fld>
            <a:endParaRPr lang="en-US" dirty="0"/>
          </a:p>
        </p:txBody>
      </p:sp>
    </p:spTree>
    <p:extLst>
      <p:ext uri="{BB962C8B-B14F-4D97-AF65-F5344CB8AC3E}">
        <p14:creationId xmlns:p14="http://schemas.microsoft.com/office/powerpoint/2010/main" val="301582006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3FA9C3-7B5B-DA49-B740-133C45E12D37}" type="slidenum">
              <a:rPr lang="en-US" smtClean="0"/>
              <a:t>‹#›</a:t>
            </a:fld>
            <a:endParaRPr lang="en-US" dirty="0"/>
          </a:p>
        </p:txBody>
      </p:sp>
    </p:spTree>
    <p:extLst>
      <p:ext uri="{BB962C8B-B14F-4D97-AF65-F5344CB8AC3E}">
        <p14:creationId xmlns:p14="http://schemas.microsoft.com/office/powerpoint/2010/main" val="187377537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3FA9C3-7B5B-DA49-B740-133C45E12D37}" type="slidenum">
              <a:rPr lang="en-US" smtClean="0"/>
              <a:t>‹#›</a:t>
            </a:fld>
            <a:endParaRPr lang="en-US" dirty="0"/>
          </a:p>
        </p:txBody>
      </p:sp>
    </p:spTree>
    <p:extLst>
      <p:ext uri="{BB962C8B-B14F-4D97-AF65-F5344CB8AC3E}">
        <p14:creationId xmlns:p14="http://schemas.microsoft.com/office/powerpoint/2010/main" val="382983538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3FA9C3-7B5B-DA49-B740-133C45E12D37}" type="slidenum">
              <a:rPr lang="en-US" smtClean="0"/>
              <a:t>‹#›</a:t>
            </a:fld>
            <a:endParaRPr lang="en-US" dirty="0"/>
          </a:p>
        </p:txBody>
      </p:sp>
    </p:spTree>
    <p:extLst>
      <p:ext uri="{BB962C8B-B14F-4D97-AF65-F5344CB8AC3E}">
        <p14:creationId xmlns:p14="http://schemas.microsoft.com/office/powerpoint/2010/main" val="194033901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3FA9C3-7B5B-DA49-B740-133C45E12D37}" type="slidenum">
              <a:rPr lang="en-US" smtClean="0"/>
              <a:t>‹#›</a:t>
            </a:fld>
            <a:endParaRPr lang="en-US" dirty="0"/>
          </a:p>
        </p:txBody>
      </p:sp>
    </p:spTree>
    <p:extLst>
      <p:ext uri="{BB962C8B-B14F-4D97-AF65-F5344CB8AC3E}">
        <p14:creationId xmlns:p14="http://schemas.microsoft.com/office/powerpoint/2010/main" val="94070448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73FA9C3-7B5B-DA49-B740-133C45E12D37}" type="slidenum">
              <a:rPr lang="en-US" smtClean="0"/>
              <a:t>‹#›</a:t>
            </a:fld>
            <a:endParaRPr lang="en-US" dirty="0"/>
          </a:p>
        </p:txBody>
      </p:sp>
    </p:spTree>
    <p:extLst>
      <p:ext uri="{BB962C8B-B14F-4D97-AF65-F5344CB8AC3E}">
        <p14:creationId xmlns:p14="http://schemas.microsoft.com/office/powerpoint/2010/main" val="186748951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73FA9C3-7B5B-DA49-B740-133C45E12D37}" type="slidenum">
              <a:rPr lang="en-US" smtClean="0"/>
              <a:t>‹#›</a:t>
            </a:fld>
            <a:endParaRPr lang="en-US" dirty="0"/>
          </a:p>
        </p:txBody>
      </p:sp>
    </p:spTree>
    <p:extLst>
      <p:ext uri="{BB962C8B-B14F-4D97-AF65-F5344CB8AC3E}">
        <p14:creationId xmlns:p14="http://schemas.microsoft.com/office/powerpoint/2010/main" val="4181573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676400"/>
            <a:ext cx="3810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267200" y="1676400"/>
            <a:ext cx="3810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5"/>
          <p:cNvSpPr>
            <a:spLocks noGrp="1" noChangeArrowheads="1"/>
          </p:cNvSpPr>
          <p:nvPr>
            <p:ph type="sldNum" sz="quarter" idx="10"/>
          </p:nvPr>
        </p:nvSpPr>
        <p:spPr>
          <a:ln/>
        </p:spPr>
        <p:txBody>
          <a:bodyPr/>
          <a:lstStyle>
            <a:lvl1pPr>
              <a:defRPr/>
            </a:lvl1pPr>
          </a:lstStyle>
          <a:p>
            <a:pPr>
              <a:defRPr/>
            </a:pPr>
            <a:fld id="{B1B98BD6-7CBC-8C4C-BC67-5C5531949C67}" type="slidenum">
              <a:rPr lang="en-US"/>
              <a:pPr>
                <a:defRPr/>
              </a:pPr>
              <a:t>‹#›</a:t>
            </a:fld>
            <a:endParaRPr lang="en-US" sz="1400" dirty="0"/>
          </a:p>
        </p:txBody>
      </p:sp>
    </p:spTree>
    <p:extLst>
      <p:ext uri="{BB962C8B-B14F-4D97-AF65-F5344CB8AC3E}">
        <p14:creationId xmlns:p14="http://schemas.microsoft.com/office/powerpoint/2010/main" val="274896959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73FA9C3-7B5B-DA49-B740-133C45E12D37}" type="slidenum">
              <a:rPr lang="en-US" smtClean="0"/>
              <a:t>‹#›</a:t>
            </a:fld>
            <a:endParaRPr lang="en-US" dirty="0"/>
          </a:p>
        </p:txBody>
      </p:sp>
    </p:spTree>
    <p:extLst>
      <p:ext uri="{BB962C8B-B14F-4D97-AF65-F5344CB8AC3E}">
        <p14:creationId xmlns:p14="http://schemas.microsoft.com/office/powerpoint/2010/main" val="258740872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3FA9C3-7B5B-DA49-B740-133C45E12D37}" type="slidenum">
              <a:rPr lang="en-US" smtClean="0"/>
              <a:t>‹#›</a:t>
            </a:fld>
            <a:endParaRPr lang="en-US" dirty="0"/>
          </a:p>
        </p:txBody>
      </p:sp>
    </p:spTree>
    <p:extLst>
      <p:ext uri="{BB962C8B-B14F-4D97-AF65-F5344CB8AC3E}">
        <p14:creationId xmlns:p14="http://schemas.microsoft.com/office/powerpoint/2010/main" val="313906813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3FA9C3-7B5B-DA49-B740-133C45E12D37}" type="slidenum">
              <a:rPr lang="en-US" smtClean="0"/>
              <a:t>‹#›</a:t>
            </a:fld>
            <a:endParaRPr lang="en-US" dirty="0"/>
          </a:p>
        </p:txBody>
      </p:sp>
    </p:spTree>
    <p:extLst>
      <p:ext uri="{BB962C8B-B14F-4D97-AF65-F5344CB8AC3E}">
        <p14:creationId xmlns:p14="http://schemas.microsoft.com/office/powerpoint/2010/main" val="14358585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3FA9C3-7B5B-DA49-B740-133C45E12D37}" type="slidenum">
              <a:rPr lang="en-US" smtClean="0"/>
              <a:t>‹#›</a:t>
            </a:fld>
            <a:endParaRPr lang="en-US" dirty="0"/>
          </a:p>
        </p:txBody>
      </p:sp>
    </p:spTree>
    <p:extLst>
      <p:ext uri="{BB962C8B-B14F-4D97-AF65-F5344CB8AC3E}">
        <p14:creationId xmlns:p14="http://schemas.microsoft.com/office/powerpoint/2010/main" val="311610429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3FA9C3-7B5B-DA49-B740-133C45E12D37}" type="slidenum">
              <a:rPr lang="en-US" smtClean="0"/>
              <a:t>‹#›</a:t>
            </a:fld>
            <a:endParaRPr lang="en-US" dirty="0"/>
          </a:p>
        </p:txBody>
      </p:sp>
    </p:spTree>
    <p:extLst>
      <p:ext uri="{BB962C8B-B14F-4D97-AF65-F5344CB8AC3E}">
        <p14:creationId xmlns:p14="http://schemas.microsoft.com/office/powerpoint/2010/main" val="336117967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73FA9C3-7B5B-DA49-B740-133C45E12D37}" type="slidenum">
              <a:rPr lang="en-US" smtClean="0"/>
              <a:t>‹#›</a:t>
            </a:fld>
            <a:endParaRPr lang="en-US" dirty="0"/>
          </a:p>
        </p:txBody>
      </p:sp>
    </p:spTree>
    <p:extLst>
      <p:ext uri="{BB962C8B-B14F-4D97-AF65-F5344CB8AC3E}">
        <p14:creationId xmlns:p14="http://schemas.microsoft.com/office/powerpoint/2010/main" val="223171950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1DF53B-E3B0-3444-8768-4618BD0E196C}" type="slidenum">
              <a:rPr lang="en-US" smtClean="0"/>
              <a:t>‹#›</a:t>
            </a:fld>
            <a:endParaRPr lang="en-US" dirty="0"/>
          </a:p>
        </p:txBody>
      </p:sp>
    </p:spTree>
    <p:extLst>
      <p:ext uri="{BB962C8B-B14F-4D97-AF65-F5344CB8AC3E}">
        <p14:creationId xmlns:p14="http://schemas.microsoft.com/office/powerpoint/2010/main" val="351607493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1DF53B-E3B0-3444-8768-4618BD0E196C}" type="slidenum">
              <a:rPr lang="en-US" smtClean="0"/>
              <a:t>‹#›</a:t>
            </a:fld>
            <a:endParaRPr lang="en-US" dirty="0"/>
          </a:p>
        </p:txBody>
      </p:sp>
    </p:spTree>
    <p:extLst>
      <p:ext uri="{BB962C8B-B14F-4D97-AF65-F5344CB8AC3E}">
        <p14:creationId xmlns:p14="http://schemas.microsoft.com/office/powerpoint/2010/main" val="298053073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1DF53B-E3B0-3444-8768-4618BD0E196C}" type="slidenum">
              <a:rPr lang="en-US" smtClean="0"/>
              <a:t>‹#›</a:t>
            </a:fld>
            <a:endParaRPr lang="en-US" dirty="0"/>
          </a:p>
        </p:txBody>
      </p:sp>
    </p:spTree>
    <p:extLst>
      <p:ext uri="{BB962C8B-B14F-4D97-AF65-F5344CB8AC3E}">
        <p14:creationId xmlns:p14="http://schemas.microsoft.com/office/powerpoint/2010/main" val="420479151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E1DF53B-E3B0-3444-8768-4618BD0E196C}" type="slidenum">
              <a:rPr lang="en-US" smtClean="0"/>
              <a:t>‹#›</a:t>
            </a:fld>
            <a:endParaRPr lang="en-US" dirty="0"/>
          </a:p>
        </p:txBody>
      </p:sp>
    </p:spTree>
    <p:extLst>
      <p:ext uri="{BB962C8B-B14F-4D97-AF65-F5344CB8AC3E}">
        <p14:creationId xmlns:p14="http://schemas.microsoft.com/office/powerpoint/2010/main" val="3002018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5"/>
          <p:cNvSpPr>
            <a:spLocks noGrp="1" noChangeArrowheads="1"/>
          </p:cNvSpPr>
          <p:nvPr>
            <p:ph type="sldNum" sz="quarter" idx="10"/>
          </p:nvPr>
        </p:nvSpPr>
        <p:spPr>
          <a:ln/>
        </p:spPr>
        <p:txBody>
          <a:bodyPr/>
          <a:lstStyle>
            <a:lvl1pPr>
              <a:defRPr/>
            </a:lvl1pPr>
          </a:lstStyle>
          <a:p>
            <a:pPr>
              <a:defRPr/>
            </a:pPr>
            <a:fld id="{B511D9F8-874C-3F4E-A201-CAE2314F4448}" type="slidenum">
              <a:rPr lang="en-US"/>
              <a:pPr>
                <a:defRPr/>
              </a:pPr>
              <a:t>‹#›</a:t>
            </a:fld>
            <a:endParaRPr lang="en-US" sz="1400" dirty="0"/>
          </a:p>
        </p:txBody>
      </p:sp>
    </p:spTree>
    <p:extLst>
      <p:ext uri="{BB962C8B-B14F-4D97-AF65-F5344CB8AC3E}">
        <p14:creationId xmlns:p14="http://schemas.microsoft.com/office/powerpoint/2010/main" val="125235837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E1DF53B-E3B0-3444-8768-4618BD0E196C}" type="slidenum">
              <a:rPr lang="en-US" smtClean="0"/>
              <a:t>‹#›</a:t>
            </a:fld>
            <a:endParaRPr lang="en-US" dirty="0"/>
          </a:p>
        </p:txBody>
      </p:sp>
    </p:spTree>
    <p:extLst>
      <p:ext uri="{BB962C8B-B14F-4D97-AF65-F5344CB8AC3E}">
        <p14:creationId xmlns:p14="http://schemas.microsoft.com/office/powerpoint/2010/main" val="89818599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E1DF53B-E3B0-3444-8768-4618BD0E196C}" type="slidenum">
              <a:rPr lang="en-US" smtClean="0"/>
              <a:t>‹#›</a:t>
            </a:fld>
            <a:endParaRPr lang="en-US" dirty="0"/>
          </a:p>
        </p:txBody>
      </p:sp>
    </p:spTree>
    <p:extLst>
      <p:ext uri="{BB962C8B-B14F-4D97-AF65-F5344CB8AC3E}">
        <p14:creationId xmlns:p14="http://schemas.microsoft.com/office/powerpoint/2010/main" val="422538993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E1DF53B-E3B0-3444-8768-4618BD0E196C}" type="slidenum">
              <a:rPr lang="en-US" smtClean="0"/>
              <a:t>‹#›</a:t>
            </a:fld>
            <a:endParaRPr lang="en-US" dirty="0"/>
          </a:p>
        </p:txBody>
      </p:sp>
    </p:spTree>
    <p:extLst>
      <p:ext uri="{BB962C8B-B14F-4D97-AF65-F5344CB8AC3E}">
        <p14:creationId xmlns:p14="http://schemas.microsoft.com/office/powerpoint/2010/main" val="35836721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E1DF53B-E3B0-3444-8768-4618BD0E196C}" type="slidenum">
              <a:rPr lang="en-US" smtClean="0"/>
              <a:t>‹#›</a:t>
            </a:fld>
            <a:endParaRPr lang="en-US" dirty="0"/>
          </a:p>
        </p:txBody>
      </p:sp>
    </p:spTree>
    <p:extLst>
      <p:ext uri="{BB962C8B-B14F-4D97-AF65-F5344CB8AC3E}">
        <p14:creationId xmlns:p14="http://schemas.microsoft.com/office/powerpoint/2010/main" val="155619426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E1DF53B-E3B0-3444-8768-4618BD0E196C}" type="slidenum">
              <a:rPr lang="en-US" smtClean="0"/>
              <a:t>‹#›</a:t>
            </a:fld>
            <a:endParaRPr lang="en-US" dirty="0"/>
          </a:p>
        </p:txBody>
      </p:sp>
    </p:spTree>
    <p:extLst>
      <p:ext uri="{BB962C8B-B14F-4D97-AF65-F5344CB8AC3E}">
        <p14:creationId xmlns:p14="http://schemas.microsoft.com/office/powerpoint/2010/main" val="419063360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1DF53B-E3B0-3444-8768-4618BD0E196C}" type="slidenum">
              <a:rPr lang="en-US" smtClean="0"/>
              <a:t>‹#›</a:t>
            </a:fld>
            <a:endParaRPr lang="en-US" dirty="0"/>
          </a:p>
        </p:txBody>
      </p:sp>
    </p:spTree>
    <p:extLst>
      <p:ext uri="{BB962C8B-B14F-4D97-AF65-F5344CB8AC3E}">
        <p14:creationId xmlns:p14="http://schemas.microsoft.com/office/powerpoint/2010/main" val="151463974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1DF53B-E3B0-3444-8768-4618BD0E196C}" type="slidenum">
              <a:rPr lang="en-US" smtClean="0"/>
              <a:t>‹#›</a:t>
            </a:fld>
            <a:endParaRPr lang="en-US" dirty="0"/>
          </a:p>
        </p:txBody>
      </p:sp>
    </p:spTree>
    <p:extLst>
      <p:ext uri="{BB962C8B-B14F-4D97-AF65-F5344CB8AC3E}">
        <p14:creationId xmlns:p14="http://schemas.microsoft.com/office/powerpoint/2010/main" val="275693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5"/>
          <p:cNvSpPr>
            <a:spLocks noGrp="1" noChangeArrowheads="1"/>
          </p:cNvSpPr>
          <p:nvPr>
            <p:ph type="sldNum" sz="quarter" idx="10"/>
          </p:nvPr>
        </p:nvSpPr>
        <p:spPr>
          <a:ln/>
        </p:spPr>
        <p:txBody>
          <a:bodyPr/>
          <a:lstStyle>
            <a:lvl1pPr>
              <a:defRPr/>
            </a:lvl1pPr>
          </a:lstStyle>
          <a:p>
            <a:pPr>
              <a:defRPr/>
            </a:pPr>
            <a:fld id="{E3A85A34-6C6A-8A49-B332-B7FB48E9B63C}" type="slidenum">
              <a:rPr lang="en-US"/>
              <a:pPr>
                <a:defRPr/>
              </a:pPr>
              <a:t>‹#›</a:t>
            </a:fld>
            <a:endParaRPr lang="en-US" sz="1400" dirty="0"/>
          </a:p>
        </p:txBody>
      </p:sp>
    </p:spTree>
    <p:extLst>
      <p:ext uri="{BB962C8B-B14F-4D97-AF65-F5344CB8AC3E}">
        <p14:creationId xmlns:p14="http://schemas.microsoft.com/office/powerpoint/2010/main" val="2576317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5"/>
          <p:cNvSpPr>
            <a:spLocks noGrp="1" noChangeArrowheads="1"/>
          </p:cNvSpPr>
          <p:nvPr>
            <p:ph type="sldNum" sz="quarter" idx="10"/>
          </p:nvPr>
        </p:nvSpPr>
        <p:spPr>
          <a:ln/>
        </p:spPr>
        <p:txBody>
          <a:bodyPr/>
          <a:lstStyle>
            <a:lvl1pPr>
              <a:defRPr/>
            </a:lvl1pPr>
          </a:lstStyle>
          <a:p>
            <a:pPr>
              <a:defRPr/>
            </a:pPr>
            <a:fld id="{FCD90479-AD96-2B4C-86F6-4797008181F0}" type="slidenum">
              <a:rPr lang="en-US"/>
              <a:pPr>
                <a:defRPr/>
              </a:pPr>
              <a:t>‹#›</a:t>
            </a:fld>
            <a:endParaRPr lang="en-US" sz="1400" dirty="0"/>
          </a:p>
        </p:txBody>
      </p:sp>
    </p:spTree>
    <p:extLst>
      <p:ext uri="{BB962C8B-B14F-4D97-AF65-F5344CB8AC3E}">
        <p14:creationId xmlns:p14="http://schemas.microsoft.com/office/powerpoint/2010/main" val="2694777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5"/>
          <p:cNvSpPr>
            <a:spLocks noGrp="1" noChangeArrowheads="1"/>
          </p:cNvSpPr>
          <p:nvPr>
            <p:ph type="sldNum" sz="quarter" idx="10"/>
          </p:nvPr>
        </p:nvSpPr>
        <p:spPr>
          <a:ln/>
        </p:spPr>
        <p:txBody>
          <a:bodyPr/>
          <a:lstStyle>
            <a:lvl1pPr>
              <a:defRPr/>
            </a:lvl1pPr>
          </a:lstStyle>
          <a:p>
            <a:pPr>
              <a:defRPr/>
            </a:pPr>
            <a:fld id="{6AAEA506-F185-614E-A6B7-2F4661D52A2A}" type="slidenum">
              <a:rPr lang="en-US"/>
              <a:pPr>
                <a:defRPr/>
              </a:pPr>
              <a:t>‹#›</a:t>
            </a:fld>
            <a:endParaRPr lang="en-US" sz="1400" dirty="0"/>
          </a:p>
        </p:txBody>
      </p:sp>
    </p:spTree>
    <p:extLst>
      <p:ext uri="{BB962C8B-B14F-4D97-AF65-F5344CB8AC3E}">
        <p14:creationId xmlns:p14="http://schemas.microsoft.com/office/powerpoint/2010/main" val="1759224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5"/>
          <p:cNvSpPr>
            <a:spLocks noGrp="1" noChangeArrowheads="1"/>
          </p:cNvSpPr>
          <p:nvPr>
            <p:ph type="sldNum" sz="quarter" idx="10"/>
          </p:nvPr>
        </p:nvSpPr>
        <p:spPr>
          <a:ln/>
        </p:spPr>
        <p:txBody>
          <a:bodyPr/>
          <a:lstStyle>
            <a:lvl1pPr>
              <a:defRPr/>
            </a:lvl1pPr>
          </a:lstStyle>
          <a:p>
            <a:pPr>
              <a:defRPr/>
            </a:pPr>
            <a:fld id="{D53A404C-8EF9-9344-B0BB-5FEEEF6BC6A2}" type="slidenum">
              <a:rPr lang="en-US"/>
              <a:pPr>
                <a:defRPr/>
              </a:pPr>
              <a:t>‹#›</a:t>
            </a:fld>
            <a:endParaRPr lang="en-US" sz="1400" dirty="0"/>
          </a:p>
        </p:txBody>
      </p:sp>
    </p:spTree>
    <p:extLst>
      <p:ext uri="{BB962C8B-B14F-4D97-AF65-F5344CB8AC3E}">
        <p14:creationId xmlns:p14="http://schemas.microsoft.com/office/powerpoint/2010/main" val="375693753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4.xml"/><Relationship Id="rId12" Type="http://schemas.openxmlformats.org/officeDocument/2006/relationships/slideLayout" Target="../slideLayouts/slideLayout45.xml"/><Relationship Id="rId13" Type="http://schemas.openxmlformats.org/officeDocument/2006/relationships/theme" Target="../theme/theme4.xml"/><Relationship Id="rId1" Type="http://schemas.openxmlformats.org/officeDocument/2006/relationships/slideLayout" Target="../slideLayouts/slideLayout34.xml"/><Relationship Id="rId2" Type="http://schemas.openxmlformats.org/officeDocument/2006/relationships/slideLayout" Target="../slideLayouts/slideLayout35.xml"/><Relationship Id="rId3" Type="http://schemas.openxmlformats.org/officeDocument/2006/relationships/slideLayout" Target="../slideLayouts/slideLayout36.xml"/><Relationship Id="rId4" Type="http://schemas.openxmlformats.org/officeDocument/2006/relationships/slideLayout" Target="../slideLayouts/slideLayout37.xml"/><Relationship Id="rId5" Type="http://schemas.openxmlformats.org/officeDocument/2006/relationships/slideLayout" Target="../slideLayouts/slideLayout38.xml"/><Relationship Id="rId6" Type="http://schemas.openxmlformats.org/officeDocument/2006/relationships/slideLayout" Target="../slideLayouts/slideLayout39.xml"/><Relationship Id="rId7" Type="http://schemas.openxmlformats.org/officeDocument/2006/relationships/slideLayout" Target="../slideLayouts/slideLayout40.xml"/><Relationship Id="rId8" Type="http://schemas.openxmlformats.org/officeDocument/2006/relationships/slideLayout" Target="../slideLayouts/slideLayout41.xml"/><Relationship Id="rId9" Type="http://schemas.openxmlformats.org/officeDocument/2006/relationships/slideLayout" Target="../slideLayouts/slideLayout42.xml"/><Relationship Id="rId10"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56.xml"/><Relationship Id="rId12" Type="http://schemas.openxmlformats.org/officeDocument/2006/relationships/theme" Target="../theme/theme5.xml"/><Relationship Id="rId1" Type="http://schemas.openxmlformats.org/officeDocument/2006/relationships/slideLayout" Target="../slideLayouts/slideLayout46.xml"/><Relationship Id="rId2" Type="http://schemas.openxmlformats.org/officeDocument/2006/relationships/slideLayout" Target="../slideLayouts/slideLayout47.xml"/><Relationship Id="rId3" Type="http://schemas.openxmlformats.org/officeDocument/2006/relationships/slideLayout" Target="../slideLayouts/slideLayout48.xml"/><Relationship Id="rId4" Type="http://schemas.openxmlformats.org/officeDocument/2006/relationships/slideLayout" Target="../slideLayouts/slideLayout49.xml"/><Relationship Id="rId5" Type="http://schemas.openxmlformats.org/officeDocument/2006/relationships/slideLayout" Target="../slideLayouts/slideLayout50.xml"/><Relationship Id="rId6" Type="http://schemas.openxmlformats.org/officeDocument/2006/relationships/slideLayout" Target="../slideLayouts/slideLayout51.xml"/><Relationship Id="rId7" Type="http://schemas.openxmlformats.org/officeDocument/2006/relationships/slideLayout" Target="../slideLayouts/slideLayout52.xml"/><Relationship Id="rId8" Type="http://schemas.openxmlformats.org/officeDocument/2006/relationships/slideLayout" Target="../slideLayouts/slideLayout53.xml"/><Relationship Id="rId9" Type="http://schemas.openxmlformats.org/officeDocument/2006/relationships/slideLayout" Target="../slideLayouts/slideLayout54.xml"/><Relationship Id="rId10" Type="http://schemas.openxmlformats.org/officeDocument/2006/relationships/slideLayout" Target="../slideLayouts/slideLayout5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4800" y="838200"/>
            <a:ext cx="7772400" cy="76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304800" y="1676400"/>
            <a:ext cx="7772400" cy="472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9" name="Rectangle 15"/>
          <p:cNvSpPr>
            <a:spLocks noGrp="1" noChangeArrowheads="1"/>
          </p:cNvSpPr>
          <p:nvPr>
            <p:ph type="sldNum" sz="quarter" idx="4"/>
          </p:nvPr>
        </p:nvSpPr>
        <p:spPr bwMode="auto">
          <a:xfrm>
            <a:off x="7315200" y="6477000"/>
            <a:ext cx="1676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800" smtClean="0"/>
            </a:lvl1pPr>
          </a:lstStyle>
          <a:p>
            <a:pPr>
              <a:defRPr/>
            </a:pPr>
            <a:fld id="{56D002F7-89F1-7247-ADA4-CE693260BF55}" type="slidenum">
              <a:rPr lang="en-US"/>
              <a:pPr>
                <a:defRPr/>
              </a:pPr>
              <a:t>‹#›</a:t>
            </a:fld>
            <a:endParaRPr lang="en-US" sz="1400" dirty="0"/>
          </a:p>
        </p:txBody>
      </p:sp>
      <p:sp>
        <p:nvSpPr>
          <p:cNvPr id="1040" name="Rectangle 16"/>
          <p:cNvSpPr>
            <a:spLocks noChangeArrowheads="1"/>
          </p:cNvSpPr>
          <p:nvPr userDrawn="1"/>
        </p:nvSpPr>
        <p:spPr bwMode="auto">
          <a:xfrm>
            <a:off x="5715000" y="304800"/>
            <a:ext cx="3429000" cy="457200"/>
          </a:xfrm>
          <a:prstGeom prst="rect">
            <a:avLst/>
          </a:prstGeom>
          <a:solidFill>
            <a:srgbClr val="82AAB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p>
        </p:txBody>
      </p:sp>
      <p:sp>
        <p:nvSpPr>
          <p:cNvPr id="1041" name="Text Box 17"/>
          <p:cNvSpPr txBox="1">
            <a:spLocks noChangeArrowheads="1"/>
          </p:cNvSpPr>
          <p:nvPr userDrawn="1"/>
        </p:nvSpPr>
        <p:spPr bwMode="auto">
          <a:xfrm>
            <a:off x="5715000" y="304800"/>
            <a:ext cx="3429000" cy="4770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lgn="ctr">
              <a:defRPr/>
            </a:pPr>
            <a:r>
              <a:rPr lang="en-US" sz="1250" b="0" dirty="0">
                <a:solidFill>
                  <a:schemeClr val="bg1"/>
                </a:solidFill>
                <a:latin typeface="+mj-lt"/>
              </a:rPr>
              <a:t>Center on Knowledge Translation for </a:t>
            </a:r>
          </a:p>
          <a:p>
            <a:pPr algn="ctr">
              <a:defRPr/>
            </a:pPr>
            <a:r>
              <a:rPr lang="en-US" sz="1250" b="0" dirty="0">
                <a:solidFill>
                  <a:schemeClr val="bg1"/>
                </a:solidFill>
                <a:latin typeface="+mj-lt"/>
              </a:rPr>
              <a:t>Disability and Rehabilitation Research</a:t>
            </a:r>
            <a:r>
              <a:rPr lang="en-US" sz="1200" b="0" dirty="0">
                <a:solidFill>
                  <a:schemeClr val="bg1"/>
                </a:solidFill>
                <a:latin typeface="+mj-lt"/>
              </a:rPr>
              <a:t>  </a:t>
            </a:r>
          </a:p>
        </p:txBody>
      </p:sp>
    </p:spTree>
    <p:extLst>
      <p:ext uri="{BB962C8B-B14F-4D97-AF65-F5344CB8AC3E}">
        <p14:creationId xmlns:p14="http://schemas.microsoft.com/office/powerpoint/2010/main" val="1448360673"/>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hf hdr="0" ftr="0" dt="0"/>
  <p:txStyles>
    <p:titleStyle>
      <a:lvl1pPr algn="l" rtl="0" eaLnBrk="0" fontAlgn="base" hangingPunct="0">
        <a:spcBef>
          <a:spcPct val="0"/>
        </a:spcBef>
        <a:spcAft>
          <a:spcPct val="0"/>
        </a:spcAft>
        <a:defRPr sz="3200">
          <a:solidFill>
            <a:srgbClr val="1A4454"/>
          </a:solidFill>
          <a:latin typeface="+mj-lt"/>
          <a:ea typeface="+mj-ea"/>
          <a:cs typeface="+mj-cs"/>
        </a:defRPr>
      </a:lvl1pPr>
      <a:lvl2pPr algn="l" rtl="0" eaLnBrk="0" fontAlgn="base" hangingPunct="0">
        <a:spcBef>
          <a:spcPct val="0"/>
        </a:spcBef>
        <a:spcAft>
          <a:spcPct val="0"/>
        </a:spcAft>
        <a:defRPr sz="3200">
          <a:solidFill>
            <a:srgbClr val="1A4454"/>
          </a:solidFill>
          <a:latin typeface="Arial" charset="0"/>
          <a:ea typeface="ＭＳ Ｐゴシック" charset="0"/>
          <a:cs typeface="ＭＳ Ｐゴシック" charset="0"/>
        </a:defRPr>
      </a:lvl2pPr>
      <a:lvl3pPr algn="l" rtl="0" eaLnBrk="0" fontAlgn="base" hangingPunct="0">
        <a:spcBef>
          <a:spcPct val="0"/>
        </a:spcBef>
        <a:spcAft>
          <a:spcPct val="0"/>
        </a:spcAft>
        <a:defRPr sz="3200">
          <a:solidFill>
            <a:srgbClr val="1A4454"/>
          </a:solidFill>
          <a:latin typeface="Arial" charset="0"/>
          <a:ea typeface="ＭＳ Ｐゴシック" charset="0"/>
          <a:cs typeface="ＭＳ Ｐゴシック" charset="0"/>
        </a:defRPr>
      </a:lvl3pPr>
      <a:lvl4pPr algn="l" rtl="0" eaLnBrk="0" fontAlgn="base" hangingPunct="0">
        <a:spcBef>
          <a:spcPct val="0"/>
        </a:spcBef>
        <a:spcAft>
          <a:spcPct val="0"/>
        </a:spcAft>
        <a:defRPr sz="3200">
          <a:solidFill>
            <a:srgbClr val="1A4454"/>
          </a:solidFill>
          <a:latin typeface="Arial" charset="0"/>
          <a:ea typeface="ＭＳ Ｐゴシック" charset="0"/>
          <a:cs typeface="ＭＳ Ｐゴシック" charset="0"/>
        </a:defRPr>
      </a:lvl4pPr>
      <a:lvl5pPr algn="l" rtl="0" eaLnBrk="0" fontAlgn="base" hangingPunct="0">
        <a:spcBef>
          <a:spcPct val="0"/>
        </a:spcBef>
        <a:spcAft>
          <a:spcPct val="0"/>
        </a:spcAft>
        <a:defRPr sz="3200">
          <a:solidFill>
            <a:srgbClr val="1A4454"/>
          </a:solidFill>
          <a:latin typeface="Arial" charset="0"/>
          <a:ea typeface="ＭＳ Ｐゴシック" charset="0"/>
          <a:cs typeface="ＭＳ Ｐゴシック" charset="0"/>
        </a:defRPr>
      </a:lvl5pPr>
      <a:lvl6pPr marL="457200" algn="l" rtl="0" fontAlgn="base">
        <a:spcBef>
          <a:spcPct val="0"/>
        </a:spcBef>
        <a:spcAft>
          <a:spcPct val="0"/>
        </a:spcAft>
        <a:defRPr sz="3200">
          <a:solidFill>
            <a:srgbClr val="1A4454"/>
          </a:solidFill>
          <a:latin typeface="Arial" charset="0"/>
          <a:ea typeface="ＭＳ Ｐゴシック" charset="0"/>
          <a:cs typeface="ＭＳ Ｐゴシック" charset="0"/>
        </a:defRPr>
      </a:lvl6pPr>
      <a:lvl7pPr marL="914400" algn="l" rtl="0" fontAlgn="base">
        <a:spcBef>
          <a:spcPct val="0"/>
        </a:spcBef>
        <a:spcAft>
          <a:spcPct val="0"/>
        </a:spcAft>
        <a:defRPr sz="3200">
          <a:solidFill>
            <a:srgbClr val="1A4454"/>
          </a:solidFill>
          <a:latin typeface="Arial" charset="0"/>
          <a:ea typeface="ＭＳ Ｐゴシック" charset="0"/>
          <a:cs typeface="ＭＳ Ｐゴシック" charset="0"/>
        </a:defRPr>
      </a:lvl7pPr>
      <a:lvl8pPr marL="1371600" algn="l" rtl="0" fontAlgn="base">
        <a:spcBef>
          <a:spcPct val="0"/>
        </a:spcBef>
        <a:spcAft>
          <a:spcPct val="0"/>
        </a:spcAft>
        <a:defRPr sz="3200">
          <a:solidFill>
            <a:srgbClr val="1A4454"/>
          </a:solidFill>
          <a:latin typeface="Arial" charset="0"/>
          <a:ea typeface="ＭＳ Ｐゴシック" charset="0"/>
          <a:cs typeface="ＭＳ Ｐゴシック" charset="0"/>
        </a:defRPr>
      </a:lvl8pPr>
      <a:lvl9pPr marL="1828800" algn="l" rtl="0" fontAlgn="base">
        <a:spcBef>
          <a:spcPct val="0"/>
        </a:spcBef>
        <a:spcAft>
          <a:spcPct val="0"/>
        </a:spcAft>
        <a:defRPr sz="3200">
          <a:solidFill>
            <a:srgbClr val="1A4454"/>
          </a:solidFill>
          <a:latin typeface="Arial" charset="0"/>
          <a:ea typeface="ＭＳ Ｐゴシック" charset="0"/>
          <a:cs typeface="ＭＳ Ｐゴシック" charset="0"/>
        </a:defRPr>
      </a:lvl9pPr>
    </p:titleStyle>
    <p:bodyStyle>
      <a:lvl1pPr marL="342900" indent="-342900" algn="l" rtl="0" eaLnBrk="0" fontAlgn="base" hangingPunct="0">
        <a:spcBef>
          <a:spcPct val="20000"/>
        </a:spcBef>
        <a:spcAft>
          <a:spcPct val="0"/>
        </a:spcAft>
        <a:buClr>
          <a:srgbClr val="1A4454"/>
        </a:buClr>
        <a:buFont typeface="Times" charset="0"/>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ea typeface="+mn-ea"/>
        </a:defRPr>
      </a:lvl2pPr>
      <a:lvl3pPr marL="1143000" indent="-228600" algn="l" rtl="0" eaLnBrk="0" fontAlgn="base" hangingPunct="0">
        <a:spcBef>
          <a:spcPct val="20000"/>
        </a:spcBef>
        <a:spcAft>
          <a:spcPct val="0"/>
        </a:spcAft>
        <a:buFont typeface="Wingdings" charset="0"/>
        <a:buChar char="§"/>
        <a:defRPr sz="2400">
          <a:solidFill>
            <a:schemeClr val="tx1"/>
          </a:solidFill>
          <a:latin typeface="+mn-lt"/>
          <a:ea typeface="+mn-ea"/>
        </a:defRPr>
      </a:lvl3pPr>
      <a:lvl4pPr marL="1600200" indent="-228600" algn="l" rtl="0" eaLnBrk="0" fontAlgn="base" hangingPunct="0">
        <a:spcBef>
          <a:spcPct val="20000"/>
        </a:spcBef>
        <a:spcAft>
          <a:spcPct val="0"/>
        </a:spcAft>
        <a:buChar char="o"/>
        <a:defRPr sz="2400">
          <a:solidFill>
            <a:schemeClr val="tx1"/>
          </a:solidFill>
          <a:latin typeface="+mn-lt"/>
          <a:ea typeface="+mn-ea"/>
        </a:defRPr>
      </a:lvl4pPr>
      <a:lvl5pPr marL="2057400" indent="-228600" algn="l" rtl="0" eaLnBrk="0" fontAlgn="base" hangingPunct="0">
        <a:spcBef>
          <a:spcPct val="20000"/>
        </a:spcBef>
        <a:spcAft>
          <a:spcPct val="0"/>
        </a:spcAft>
        <a:buFont typeface="Times" charset="0"/>
        <a:buChar char="•"/>
        <a:defRPr sz="2400">
          <a:solidFill>
            <a:schemeClr val="tx1"/>
          </a:solidFill>
          <a:latin typeface="+mn-lt"/>
          <a:ea typeface="+mn-ea"/>
        </a:defRPr>
      </a:lvl5pPr>
      <a:lvl6pPr marL="2514600" indent="-228600" algn="l" rtl="0" fontAlgn="base">
        <a:spcBef>
          <a:spcPct val="20000"/>
        </a:spcBef>
        <a:spcAft>
          <a:spcPct val="0"/>
        </a:spcAft>
        <a:buFont typeface="Times" charset="0"/>
        <a:buChar char="•"/>
        <a:defRPr sz="2400">
          <a:solidFill>
            <a:schemeClr val="tx1"/>
          </a:solidFill>
          <a:latin typeface="+mn-lt"/>
          <a:ea typeface="+mn-ea"/>
        </a:defRPr>
      </a:lvl6pPr>
      <a:lvl7pPr marL="2971800" indent="-228600" algn="l" rtl="0" fontAlgn="base">
        <a:spcBef>
          <a:spcPct val="20000"/>
        </a:spcBef>
        <a:spcAft>
          <a:spcPct val="0"/>
        </a:spcAft>
        <a:buFont typeface="Times" charset="0"/>
        <a:buChar char="•"/>
        <a:defRPr sz="2400">
          <a:solidFill>
            <a:schemeClr val="tx1"/>
          </a:solidFill>
          <a:latin typeface="+mn-lt"/>
          <a:ea typeface="+mn-ea"/>
        </a:defRPr>
      </a:lvl7pPr>
      <a:lvl8pPr marL="3429000" indent="-228600" algn="l" rtl="0" fontAlgn="base">
        <a:spcBef>
          <a:spcPct val="20000"/>
        </a:spcBef>
        <a:spcAft>
          <a:spcPct val="0"/>
        </a:spcAft>
        <a:buFont typeface="Times" charset="0"/>
        <a:buChar char="•"/>
        <a:defRPr sz="2400">
          <a:solidFill>
            <a:schemeClr val="tx1"/>
          </a:solidFill>
          <a:latin typeface="+mn-lt"/>
          <a:ea typeface="+mn-ea"/>
        </a:defRPr>
      </a:lvl8pPr>
      <a:lvl9pPr marL="3886200" indent="-228600" algn="l" rtl="0" fontAlgn="base">
        <a:spcBef>
          <a:spcPct val="20000"/>
        </a:spcBef>
        <a:spcAft>
          <a:spcPct val="0"/>
        </a:spcAft>
        <a:buFont typeface="Times" charset="0"/>
        <a:buChar char="•"/>
        <a:defRPr sz="24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FD230F-688F-9F49-AAB5-F6684D97E716}" type="slidenum">
              <a:rPr lang="en-US" smtClean="0"/>
              <a:t>‹#›</a:t>
            </a:fld>
            <a:endParaRPr lang="en-US" dirty="0"/>
          </a:p>
        </p:txBody>
      </p:sp>
    </p:spTree>
    <p:extLst>
      <p:ext uri="{BB962C8B-B14F-4D97-AF65-F5344CB8AC3E}">
        <p14:creationId xmlns:p14="http://schemas.microsoft.com/office/powerpoint/2010/main" val="655593026"/>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94BD58-6880-7D4A-B39E-783CA6A233D5}" type="slidenum">
              <a:rPr lang="en-US" smtClean="0"/>
              <a:t>‹#›</a:t>
            </a:fld>
            <a:endParaRPr lang="en-US" dirty="0"/>
          </a:p>
        </p:txBody>
      </p:sp>
    </p:spTree>
    <p:extLst>
      <p:ext uri="{BB962C8B-B14F-4D97-AF65-F5344CB8AC3E}">
        <p14:creationId xmlns:p14="http://schemas.microsoft.com/office/powerpoint/2010/main" val="1081684882"/>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3FA9C3-7B5B-DA49-B740-133C45E12D37}" type="slidenum">
              <a:rPr lang="en-US" smtClean="0"/>
              <a:t>‹#›</a:t>
            </a:fld>
            <a:endParaRPr lang="en-US" dirty="0"/>
          </a:p>
        </p:txBody>
      </p:sp>
    </p:spTree>
    <p:extLst>
      <p:ext uri="{BB962C8B-B14F-4D97-AF65-F5344CB8AC3E}">
        <p14:creationId xmlns:p14="http://schemas.microsoft.com/office/powerpoint/2010/main" val="2744339593"/>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1DF53B-E3B0-3444-8768-4618BD0E196C}" type="slidenum">
              <a:rPr lang="en-US" smtClean="0"/>
              <a:t>‹#›</a:t>
            </a:fld>
            <a:endParaRPr lang="en-US" dirty="0"/>
          </a:p>
        </p:txBody>
      </p:sp>
    </p:spTree>
    <p:extLst>
      <p:ext uri="{BB962C8B-B14F-4D97-AF65-F5344CB8AC3E}">
        <p14:creationId xmlns:p14="http://schemas.microsoft.com/office/powerpoint/2010/main" val="542710336"/>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survey.sedl.org/efm/wsb.dll/s/1g145"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asha.org/Members/ebp/compendium/guidelines/Management-of-Patients-with-Stroke--Identification-and-Management-of-Dysphagia--A-National-Clinical-Guideline.htm"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7772400" cy="1981200"/>
          </a:xfrm>
        </p:spPr>
        <p:txBody>
          <a:bodyPr/>
          <a:lstStyle/>
          <a:p>
            <a:pPr algn="ctr"/>
            <a:r>
              <a:rPr lang="en-US" sz="3600" dirty="0"/>
              <a:t>Knowledge Translation: </a:t>
            </a:r>
            <a:r>
              <a:rPr lang="en-US" sz="3600" dirty="0" smtClean="0"/>
              <a:t/>
            </a:r>
            <a:br>
              <a:rPr lang="en-US" sz="3600" dirty="0" smtClean="0"/>
            </a:br>
            <a:r>
              <a:rPr lang="en-US" sz="3600" dirty="0" smtClean="0"/>
              <a:t>From </a:t>
            </a:r>
            <a:r>
              <a:rPr lang="en-US" sz="3600" dirty="0"/>
              <a:t>Research to Vocational Rehabilitation Service Delivery</a:t>
            </a:r>
            <a:r>
              <a:rPr lang="en-US" sz="3600" dirty="0" smtClean="0">
                <a:latin typeface="Arial" charset="0"/>
                <a:ea typeface="ＭＳ Ｐゴシック" charset="0"/>
                <a:cs typeface="ＭＳ Ｐゴシック" charset="0"/>
              </a:rPr>
              <a:t/>
            </a:r>
            <a:br>
              <a:rPr lang="en-US" sz="3600" dirty="0" smtClean="0">
                <a:latin typeface="Arial" charset="0"/>
                <a:ea typeface="ＭＳ Ｐゴシック" charset="0"/>
                <a:cs typeface="ＭＳ Ｐゴシック" charset="0"/>
              </a:rPr>
            </a:br>
            <a:r>
              <a:rPr lang="en-US" dirty="0" smtClean="0">
                <a:latin typeface="Arial" charset="0"/>
                <a:ea typeface="ＭＳ Ｐゴシック" charset="0"/>
                <a:cs typeface="ＭＳ Ｐゴシック" charset="0"/>
              </a:rPr>
              <a:t/>
            </a:r>
            <a:br>
              <a:rPr lang="en-US" dirty="0" smtClean="0">
                <a:latin typeface="Arial" charset="0"/>
                <a:ea typeface="ＭＳ Ｐゴシック" charset="0"/>
                <a:cs typeface="ＭＳ Ｐゴシック" charset="0"/>
              </a:rPr>
            </a:br>
            <a:r>
              <a:rPr lang="en-US" sz="2000" b="1" dirty="0" smtClean="0">
                <a:solidFill>
                  <a:schemeClr val="tx1"/>
                </a:solidFill>
                <a:latin typeface="Arial" charset="0"/>
                <a:ea typeface="ＭＳ Ｐゴシック" charset="0"/>
                <a:cs typeface="ＭＳ Ｐゴシック" charset="0"/>
              </a:rPr>
              <a:t> </a:t>
            </a:r>
            <a:endParaRPr lang="en-US" sz="2000" dirty="0">
              <a:solidFill>
                <a:schemeClr val="tx1"/>
              </a:solidFill>
            </a:endParaRPr>
          </a:p>
        </p:txBody>
      </p:sp>
      <p:sp>
        <p:nvSpPr>
          <p:cNvPr id="3" name="Content Placeholder 2"/>
          <p:cNvSpPr>
            <a:spLocks noGrp="1"/>
          </p:cNvSpPr>
          <p:nvPr>
            <p:ph idx="1"/>
          </p:nvPr>
        </p:nvSpPr>
        <p:spPr>
          <a:xfrm>
            <a:off x="609600" y="4648200"/>
            <a:ext cx="7924800" cy="1676400"/>
          </a:xfrm>
        </p:spPr>
        <p:txBody>
          <a:bodyPr/>
          <a:lstStyle/>
          <a:p>
            <a:pPr marL="0" indent="0" algn="ctr" eaLnBrk="1" hangingPunct="1">
              <a:buNone/>
              <a:defRPr/>
            </a:pPr>
            <a:r>
              <a:rPr kumimoji="1" lang="en-US" sz="2000" dirty="0">
                <a:solidFill>
                  <a:srgbClr val="000000"/>
                </a:solidFill>
                <a:effectLst>
                  <a:outerShdw blurRad="38100" dist="38100" dir="2700000" algn="tl">
                    <a:srgbClr val="DDDDDD"/>
                  </a:outerShdw>
                </a:effectLst>
                <a:latin typeface="+mj-lt"/>
              </a:rPr>
              <a:t>A webcast sponsored by the Center on Knowledge Translation </a:t>
            </a:r>
            <a:r>
              <a:rPr kumimoji="1" lang="en-US" sz="2000" dirty="0" smtClean="0">
                <a:solidFill>
                  <a:srgbClr val="000000"/>
                </a:solidFill>
                <a:effectLst>
                  <a:outerShdw blurRad="38100" dist="38100" dir="2700000" algn="tl">
                    <a:srgbClr val="DDDDDD"/>
                  </a:outerShdw>
                </a:effectLst>
                <a:latin typeface="+mj-lt"/>
              </a:rPr>
              <a:t>for</a:t>
            </a:r>
          </a:p>
          <a:p>
            <a:pPr marL="0" indent="0" algn="ctr" eaLnBrk="1" hangingPunct="1">
              <a:buNone/>
              <a:defRPr/>
            </a:pPr>
            <a:r>
              <a:rPr kumimoji="1" lang="en-US" sz="2000" dirty="0" smtClean="0">
                <a:solidFill>
                  <a:srgbClr val="000000"/>
                </a:solidFill>
                <a:effectLst>
                  <a:outerShdw blurRad="38100" dist="38100" dir="2700000" algn="tl">
                    <a:srgbClr val="DDDDDD"/>
                  </a:outerShdw>
                </a:effectLst>
                <a:latin typeface="+mj-lt"/>
              </a:rPr>
              <a:t> Disability and </a:t>
            </a:r>
            <a:r>
              <a:rPr kumimoji="1" lang="en-US" sz="2000" dirty="0">
                <a:solidFill>
                  <a:srgbClr val="000000"/>
                </a:solidFill>
                <a:effectLst>
                  <a:outerShdw blurRad="38100" dist="38100" dir="2700000" algn="tl">
                    <a:srgbClr val="DDDDDD"/>
                  </a:outerShdw>
                </a:effectLst>
                <a:latin typeface="+mj-lt"/>
              </a:rPr>
              <a:t>Rehabilitation Research (KTDRR</a:t>
            </a:r>
            <a:r>
              <a:rPr kumimoji="1" lang="en-US" sz="2000" dirty="0" smtClean="0">
                <a:solidFill>
                  <a:srgbClr val="000000"/>
                </a:solidFill>
                <a:effectLst>
                  <a:outerShdw blurRad="38100" dist="38100" dir="2700000" algn="tl">
                    <a:srgbClr val="DDDDDD"/>
                  </a:outerShdw>
                </a:effectLst>
                <a:latin typeface="+mj-lt"/>
              </a:rPr>
              <a:t>)</a:t>
            </a:r>
            <a:endParaRPr kumimoji="1" lang="en-US" sz="2000" i="1" dirty="0">
              <a:solidFill>
                <a:srgbClr val="000000"/>
              </a:solidFill>
              <a:effectLst>
                <a:outerShdw blurRad="38100" dist="38100" dir="2700000" algn="tl">
                  <a:srgbClr val="DDDDDD"/>
                </a:outerShdw>
              </a:effectLst>
              <a:latin typeface="+mj-lt"/>
            </a:endParaRPr>
          </a:p>
          <a:p>
            <a:pPr marL="0" indent="0" algn="ctr" eaLnBrk="1" hangingPunct="1">
              <a:buNone/>
              <a:defRPr/>
            </a:pPr>
            <a:endParaRPr kumimoji="1" lang="en-US" sz="1400" i="1" dirty="0" smtClean="0">
              <a:solidFill>
                <a:srgbClr val="000000"/>
              </a:solidFill>
              <a:effectLst>
                <a:outerShdw blurRad="38100" dist="38100" dir="2700000" algn="tl">
                  <a:srgbClr val="DDDDDD"/>
                </a:outerShdw>
              </a:effectLst>
              <a:latin typeface="+mj-lt"/>
            </a:endParaRPr>
          </a:p>
          <a:p>
            <a:pPr marL="0" indent="0" algn="ctr" eaLnBrk="1" hangingPunct="1">
              <a:buNone/>
              <a:defRPr/>
            </a:pPr>
            <a:r>
              <a:rPr kumimoji="1" lang="en-US" sz="1400" i="1" dirty="0" smtClean="0">
                <a:solidFill>
                  <a:srgbClr val="000000"/>
                </a:solidFill>
                <a:effectLst>
                  <a:outerShdw blurRad="38100" dist="38100" dir="2700000" algn="tl">
                    <a:srgbClr val="DDDDDD"/>
                  </a:outerShdw>
                </a:effectLst>
                <a:latin typeface="+mj-lt"/>
              </a:rPr>
              <a:t>Funded </a:t>
            </a:r>
            <a:r>
              <a:rPr kumimoji="1" lang="en-US" sz="1400" i="1" dirty="0">
                <a:solidFill>
                  <a:srgbClr val="000000"/>
                </a:solidFill>
                <a:effectLst>
                  <a:outerShdw blurRad="38100" dist="38100" dir="2700000" algn="tl">
                    <a:srgbClr val="DDDDDD"/>
                  </a:outerShdw>
                </a:effectLst>
                <a:latin typeface="+mj-lt"/>
              </a:rPr>
              <a:t>by NIDRR, US Department of Education, PR# </a:t>
            </a:r>
            <a:r>
              <a:rPr lang="en-US" sz="1400" i="1" dirty="0">
                <a:solidFill>
                  <a:srgbClr val="000000"/>
                </a:solidFill>
                <a:latin typeface="+mj-lt"/>
              </a:rPr>
              <a:t>H133A120012</a:t>
            </a:r>
          </a:p>
          <a:p>
            <a:pPr marL="0" indent="0" algn="ctr" eaLnBrk="1" hangingPunct="1">
              <a:buNone/>
              <a:defRPr/>
            </a:pPr>
            <a:endParaRPr kumimoji="1" lang="en-US" sz="1400" dirty="0" smtClean="0">
              <a:solidFill>
                <a:srgbClr val="000000"/>
              </a:solidFill>
              <a:effectLst>
                <a:outerShdw blurRad="38100" dist="38100" dir="2700000" algn="tl">
                  <a:srgbClr val="DDDDDD"/>
                </a:outerShdw>
              </a:effectLst>
              <a:latin typeface="+mj-lt"/>
            </a:endParaRPr>
          </a:p>
          <a:p>
            <a:pPr marL="0" indent="0" algn="ctr" eaLnBrk="1" hangingPunct="1">
              <a:buNone/>
              <a:defRPr/>
            </a:pPr>
            <a:r>
              <a:rPr kumimoji="1" lang="en-US" sz="1400" dirty="0" smtClean="0">
                <a:solidFill>
                  <a:srgbClr val="000000"/>
                </a:solidFill>
                <a:effectLst>
                  <a:outerShdw blurRad="38100" dist="38100" dir="2700000" algn="tl">
                    <a:srgbClr val="DDDDDD"/>
                  </a:outerShdw>
                </a:effectLst>
                <a:latin typeface="+mj-lt"/>
              </a:rPr>
              <a:t>  © </a:t>
            </a:r>
            <a:r>
              <a:rPr kumimoji="1" lang="en-US" sz="1400" dirty="0">
                <a:solidFill>
                  <a:srgbClr val="000000"/>
                </a:solidFill>
                <a:effectLst>
                  <a:outerShdw blurRad="38100" dist="38100" dir="2700000" algn="tl">
                    <a:srgbClr val="DDDDDD"/>
                  </a:outerShdw>
                </a:effectLst>
                <a:latin typeface="+mj-lt"/>
              </a:rPr>
              <a:t>2013 by SEDL</a:t>
            </a:r>
          </a:p>
          <a:p>
            <a:pPr marL="0" indent="0">
              <a:buNone/>
            </a:pPr>
            <a:endParaRPr lang="en-US" dirty="0"/>
          </a:p>
        </p:txBody>
      </p:sp>
      <p:sp>
        <p:nvSpPr>
          <p:cNvPr id="5" name="Slide Number Placeholder 4"/>
          <p:cNvSpPr>
            <a:spLocks noGrp="1"/>
          </p:cNvSpPr>
          <p:nvPr>
            <p:ph type="sldNum" sz="quarter" idx="10"/>
          </p:nvPr>
        </p:nvSpPr>
        <p:spPr/>
        <p:txBody>
          <a:bodyPr/>
          <a:lstStyle/>
          <a:p>
            <a:pPr>
              <a:defRPr/>
            </a:pPr>
            <a:fld id="{FE6D86D3-6D03-2543-9FB3-FA944E6C00CE}" type="slidenum">
              <a:rPr lang="en-US" smtClean="0">
                <a:solidFill>
                  <a:schemeClr val="accent5"/>
                </a:solidFill>
              </a:rPr>
              <a:pPr>
                <a:defRPr/>
              </a:pPr>
              <a:t>0</a:t>
            </a:fld>
            <a:endParaRPr lang="en-US" sz="1400" dirty="0">
              <a:solidFill>
                <a:schemeClr val="accent5"/>
              </a:solidFill>
            </a:endParaRPr>
          </a:p>
        </p:txBody>
      </p:sp>
      <p:sp>
        <p:nvSpPr>
          <p:cNvPr id="4" name="TextBox 3"/>
          <p:cNvSpPr txBox="1"/>
          <p:nvPr/>
        </p:nvSpPr>
        <p:spPr>
          <a:xfrm>
            <a:off x="1230760" y="3048000"/>
            <a:ext cx="6663302" cy="738664"/>
          </a:xfrm>
          <a:prstGeom prst="rect">
            <a:avLst/>
          </a:prstGeom>
          <a:noFill/>
        </p:spPr>
        <p:txBody>
          <a:bodyPr wrap="none" rtlCol="0">
            <a:spAutoFit/>
          </a:bodyPr>
          <a:lstStyle/>
          <a:p>
            <a:endParaRPr lang="en-US" dirty="0"/>
          </a:p>
          <a:p>
            <a:r>
              <a:rPr lang="en-US" sz="2400" dirty="0" smtClean="0"/>
              <a:t>Coordinated by the American Institutes for Research</a:t>
            </a:r>
            <a:endParaRPr lang="en-US" sz="2400" dirty="0"/>
          </a:p>
        </p:txBody>
      </p:sp>
    </p:spTree>
    <p:extLst>
      <p:ext uri="{BB962C8B-B14F-4D97-AF65-F5344CB8AC3E}">
        <p14:creationId xmlns:p14="http://schemas.microsoft.com/office/powerpoint/2010/main" val="291211464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 3</a:t>
            </a:r>
            <a:endParaRPr lang="en-US" dirty="0"/>
          </a:p>
        </p:txBody>
      </p:sp>
      <p:sp>
        <p:nvSpPr>
          <p:cNvPr id="3" name="Content Placeholder 2"/>
          <p:cNvSpPr>
            <a:spLocks noGrp="1"/>
          </p:cNvSpPr>
          <p:nvPr>
            <p:ph idx="1"/>
          </p:nvPr>
        </p:nvSpPr>
        <p:spPr>
          <a:xfrm>
            <a:off x="304800" y="1524000"/>
            <a:ext cx="8610600" cy="5410200"/>
          </a:xfrm>
        </p:spPr>
        <p:txBody>
          <a:bodyPr>
            <a:normAutofit fontScale="25000" lnSpcReduction="20000"/>
          </a:bodyPr>
          <a:lstStyle/>
          <a:p>
            <a:pPr marL="0" indent="0">
              <a:buNone/>
            </a:pPr>
            <a:r>
              <a:rPr lang="en-US" sz="9600" i="1" dirty="0" smtClean="0"/>
              <a:t>Can you give some examples </a:t>
            </a:r>
            <a:r>
              <a:rPr lang="en-US" sz="9600" i="1" dirty="0"/>
              <a:t>of practice guidelines in rehabilitation medicine that are applicable to service </a:t>
            </a:r>
            <a:r>
              <a:rPr lang="en-US" sz="9600" i="1" dirty="0" smtClean="0"/>
              <a:t>providers?</a:t>
            </a:r>
          </a:p>
          <a:p>
            <a:pPr marL="0" indent="0">
              <a:buNone/>
            </a:pPr>
            <a:endParaRPr lang="en-US" sz="6400" dirty="0" smtClean="0"/>
          </a:p>
          <a:p>
            <a:pPr lvl="0">
              <a:buNone/>
            </a:pPr>
            <a:endParaRPr lang="en-US" dirty="0" smtClean="0"/>
          </a:p>
          <a:p>
            <a:r>
              <a:rPr lang="en-US" sz="8800" dirty="0" smtClean="0"/>
              <a:t>Vocational evaluation after traumatic brain injury</a:t>
            </a:r>
          </a:p>
          <a:p>
            <a:pPr>
              <a:buNone/>
            </a:pPr>
            <a:r>
              <a:rPr lang="en-US" sz="8000" dirty="0" smtClean="0"/>
              <a:t>	</a:t>
            </a:r>
            <a:r>
              <a:rPr lang="en-US" sz="7200" dirty="0" smtClean="0"/>
              <a:t>(</a:t>
            </a:r>
            <a:r>
              <a:rPr lang="en-US" sz="7200" dirty="0" err="1" smtClean="0"/>
              <a:t>Stergiou</a:t>
            </a:r>
            <a:r>
              <a:rPr lang="en-US" sz="7200" dirty="0" smtClean="0"/>
              <a:t>-Kita, Dawson, </a:t>
            </a:r>
            <a:r>
              <a:rPr lang="en-US" sz="7200" dirty="0" err="1" smtClean="0"/>
              <a:t>Rappolt</a:t>
            </a:r>
            <a:r>
              <a:rPr lang="en-US" sz="7200" i="1" dirty="0" smtClean="0"/>
              <a:t>, J </a:t>
            </a:r>
            <a:r>
              <a:rPr lang="en-US" sz="7200" i="1" dirty="0" err="1" smtClean="0"/>
              <a:t>Occup</a:t>
            </a:r>
            <a:r>
              <a:rPr lang="en-US" sz="7200" i="1" dirty="0" smtClean="0"/>
              <a:t> </a:t>
            </a:r>
            <a:r>
              <a:rPr lang="en-US" sz="7200" i="1" dirty="0" err="1" smtClean="0"/>
              <a:t>Rehabil</a:t>
            </a:r>
            <a:r>
              <a:rPr lang="en-US" sz="7200" i="1" dirty="0" smtClean="0"/>
              <a:t> </a:t>
            </a:r>
            <a:r>
              <a:rPr lang="en-US" sz="7200" dirty="0" smtClean="0"/>
              <a:t>(2012), 22-166-181)</a:t>
            </a:r>
          </a:p>
          <a:p>
            <a:r>
              <a:rPr lang="en-US" sz="8800" dirty="0" smtClean="0"/>
              <a:t>CARF guidelines</a:t>
            </a:r>
          </a:p>
          <a:p>
            <a:r>
              <a:rPr lang="en-US" sz="8800" dirty="0" smtClean="0"/>
              <a:t>Management of Patients with Stroke: Identification and Management of </a:t>
            </a:r>
            <a:r>
              <a:rPr lang="en-US" sz="8800" dirty="0" err="1" smtClean="0"/>
              <a:t>Dysphagia</a:t>
            </a:r>
            <a:r>
              <a:rPr lang="en-US" sz="8800" dirty="0" smtClean="0"/>
              <a:t>. A National Clinical Guideline </a:t>
            </a:r>
          </a:p>
          <a:p>
            <a:pPr>
              <a:buNone/>
            </a:pPr>
            <a:r>
              <a:rPr lang="en-US" sz="8000" dirty="0" smtClean="0"/>
              <a:t>	</a:t>
            </a:r>
            <a:r>
              <a:rPr lang="en-US" sz="7200" dirty="0" smtClean="0"/>
              <a:t>(Scottish Intercollegiate Guidelines Network (2010). Edinburgh (Scotland): Scottish Intercollegiate Guidelines Network (SIGN), SIGN Publication No. 119, 49 pages.)</a:t>
            </a:r>
          </a:p>
          <a:p>
            <a:r>
              <a:rPr lang="en-US" sz="8800" dirty="0" smtClean="0"/>
              <a:t>Assessment scales for disorders of consciousness: evidence-based recommendations for clinical practice and research</a:t>
            </a:r>
          </a:p>
          <a:p>
            <a:pPr>
              <a:buNone/>
            </a:pPr>
            <a:r>
              <a:rPr lang="en-US" sz="8000" dirty="0" smtClean="0"/>
              <a:t>	</a:t>
            </a:r>
            <a:r>
              <a:rPr lang="en-US" sz="7200" dirty="0" smtClean="0"/>
              <a:t>(American Congress of Rehabilitation Medicine, Brain Injury-Interdisciplinary Special Interest Group, Disorders of Consciousness Task Force, </a:t>
            </a:r>
            <a:r>
              <a:rPr lang="en-US" sz="7200" i="1" dirty="0" smtClean="0"/>
              <a:t>Arch Phys Med Rehab</a:t>
            </a:r>
            <a:r>
              <a:rPr lang="en-US" sz="7200" dirty="0" smtClean="0"/>
              <a:t>, 2010 Dec; 91(12):1795-813.)</a:t>
            </a:r>
          </a:p>
          <a:p>
            <a:r>
              <a:rPr lang="en-US" sz="8800" dirty="0" smtClean="0"/>
              <a:t>Consortium for Spinal Cord Medicine Clinical Practice Guidelines</a:t>
            </a:r>
          </a:p>
          <a:p>
            <a:pPr>
              <a:buNone/>
            </a:pPr>
            <a:r>
              <a:rPr lang="en-US" sz="8000" dirty="0" smtClean="0"/>
              <a:t>	</a:t>
            </a:r>
            <a:r>
              <a:rPr lang="en-US" sz="7200" dirty="0" smtClean="0"/>
              <a:t>(www.pva.org)</a:t>
            </a:r>
          </a:p>
          <a:p>
            <a:pPr>
              <a:buNone/>
            </a:pPr>
            <a:endParaRPr lang="en-US" sz="6200" dirty="0" smtClean="0"/>
          </a:p>
          <a:p>
            <a:pPr>
              <a:buNone/>
            </a:pPr>
            <a:endParaRPr lang="en-US" sz="6200" dirty="0" smtClean="0"/>
          </a:p>
          <a:p>
            <a:pPr>
              <a:buNone/>
            </a:pPr>
            <a:r>
              <a:rPr lang="en-US" sz="6200" dirty="0" smtClean="0"/>
              <a:t>	</a:t>
            </a:r>
            <a:endParaRPr lang="en-US" sz="6200" dirty="0"/>
          </a:p>
          <a:p>
            <a:endParaRPr lang="en-US" sz="6200" dirty="0"/>
          </a:p>
        </p:txBody>
      </p:sp>
      <p:sp>
        <p:nvSpPr>
          <p:cNvPr id="4" name="Slide Number Placeholder 3"/>
          <p:cNvSpPr>
            <a:spLocks noGrp="1"/>
          </p:cNvSpPr>
          <p:nvPr>
            <p:ph type="sldNum" sz="quarter" idx="10"/>
          </p:nvPr>
        </p:nvSpPr>
        <p:spPr/>
        <p:txBody>
          <a:bodyPr/>
          <a:lstStyle/>
          <a:p>
            <a:pPr>
              <a:defRPr/>
            </a:pPr>
            <a:fld id="{FE6D86D3-6D03-2543-9FB3-FA944E6C00CE}" type="slidenum">
              <a:rPr lang="en-US" smtClean="0"/>
              <a:pPr>
                <a:defRPr/>
              </a:pPr>
              <a:t>9</a:t>
            </a:fld>
            <a:endParaRPr lang="en-US" sz="1400" dirty="0"/>
          </a:p>
        </p:txBody>
      </p:sp>
    </p:spTree>
    <p:extLst>
      <p:ext uri="{BB962C8B-B14F-4D97-AF65-F5344CB8AC3E}">
        <p14:creationId xmlns:p14="http://schemas.microsoft.com/office/powerpoint/2010/main" val="223679499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 4</a:t>
            </a:r>
            <a:endParaRPr lang="en-US" dirty="0"/>
          </a:p>
        </p:txBody>
      </p:sp>
      <p:sp>
        <p:nvSpPr>
          <p:cNvPr id="3" name="Content Placeholder 2"/>
          <p:cNvSpPr>
            <a:spLocks noGrp="1"/>
          </p:cNvSpPr>
          <p:nvPr>
            <p:ph idx="1"/>
          </p:nvPr>
        </p:nvSpPr>
        <p:spPr>
          <a:xfrm>
            <a:off x="304800" y="1600200"/>
            <a:ext cx="8077200" cy="4724400"/>
          </a:xfrm>
        </p:spPr>
        <p:txBody>
          <a:bodyPr>
            <a:normAutofit lnSpcReduction="10000"/>
          </a:bodyPr>
          <a:lstStyle/>
          <a:p>
            <a:pPr marL="0" lvl="0" indent="0">
              <a:buNone/>
            </a:pPr>
            <a:r>
              <a:rPr lang="en-US" i="1" dirty="0"/>
              <a:t>How </a:t>
            </a:r>
            <a:r>
              <a:rPr lang="en-US" i="1" dirty="0" smtClean="0"/>
              <a:t>do evidence- </a:t>
            </a:r>
            <a:r>
              <a:rPr lang="en-US" i="1" dirty="0"/>
              <a:t>and </a:t>
            </a:r>
            <a:r>
              <a:rPr lang="en-US" i="1" dirty="0" smtClean="0"/>
              <a:t>research-based </a:t>
            </a:r>
            <a:r>
              <a:rPr lang="en-US" i="1" dirty="0"/>
              <a:t>best </a:t>
            </a:r>
            <a:r>
              <a:rPr lang="en-US" i="1" dirty="0" smtClean="0"/>
              <a:t>practice research </a:t>
            </a:r>
            <a:r>
              <a:rPr lang="en-US" i="1" dirty="0"/>
              <a:t>inform the field of rehabilitation education</a:t>
            </a:r>
            <a:r>
              <a:rPr lang="en-US" i="1" dirty="0" smtClean="0"/>
              <a:t>?</a:t>
            </a:r>
          </a:p>
          <a:p>
            <a:pPr marL="0" lvl="0" indent="0">
              <a:buNone/>
            </a:pPr>
            <a:endParaRPr lang="en-US" sz="1000" i="1" dirty="0"/>
          </a:p>
          <a:p>
            <a:r>
              <a:rPr lang="en-US" sz="2800" dirty="0" smtClean="0"/>
              <a:t>Evidence-based practice research, broad guidelines, and methodology constraints</a:t>
            </a:r>
          </a:p>
          <a:p>
            <a:r>
              <a:rPr lang="en-US" sz="2800" dirty="0" smtClean="0"/>
              <a:t>Best-practice research, field-based research, and counselor communities of practice</a:t>
            </a:r>
          </a:p>
          <a:p>
            <a:r>
              <a:rPr lang="en-US" sz="2800" dirty="0" smtClean="0"/>
              <a:t>Aptitude-treatment interaction research and practice guidelines</a:t>
            </a:r>
          </a:p>
          <a:p>
            <a:r>
              <a:rPr lang="en-US" sz="2800" dirty="0" smtClean="0"/>
              <a:t>Informing practice versus informing practice guidelines</a:t>
            </a:r>
            <a:endParaRPr lang="en-US" sz="2800" dirty="0"/>
          </a:p>
        </p:txBody>
      </p:sp>
      <p:sp>
        <p:nvSpPr>
          <p:cNvPr id="4" name="Slide Number Placeholder 3"/>
          <p:cNvSpPr>
            <a:spLocks noGrp="1"/>
          </p:cNvSpPr>
          <p:nvPr>
            <p:ph type="sldNum" sz="quarter" idx="10"/>
          </p:nvPr>
        </p:nvSpPr>
        <p:spPr/>
        <p:txBody>
          <a:bodyPr/>
          <a:lstStyle/>
          <a:p>
            <a:pPr>
              <a:defRPr/>
            </a:pPr>
            <a:fld id="{FE6D86D3-6D03-2543-9FB3-FA944E6C00CE}" type="slidenum">
              <a:rPr lang="en-US" smtClean="0"/>
              <a:pPr>
                <a:defRPr/>
              </a:pPr>
              <a:t>10</a:t>
            </a:fld>
            <a:endParaRPr lang="en-US" sz="1400" dirty="0"/>
          </a:p>
        </p:txBody>
      </p:sp>
    </p:spTree>
    <p:extLst>
      <p:ext uri="{BB962C8B-B14F-4D97-AF65-F5344CB8AC3E}">
        <p14:creationId xmlns:p14="http://schemas.microsoft.com/office/powerpoint/2010/main" val="35387934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 5</a:t>
            </a:r>
            <a:endParaRPr lang="en-US" dirty="0"/>
          </a:p>
        </p:txBody>
      </p:sp>
      <p:sp>
        <p:nvSpPr>
          <p:cNvPr id="3" name="Content Placeholder 2"/>
          <p:cNvSpPr>
            <a:spLocks noGrp="1"/>
          </p:cNvSpPr>
          <p:nvPr>
            <p:ph idx="1"/>
          </p:nvPr>
        </p:nvSpPr>
        <p:spPr>
          <a:xfrm>
            <a:off x="381000" y="1524000"/>
            <a:ext cx="8229600" cy="4525963"/>
          </a:xfrm>
        </p:spPr>
        <p:txBody>
          <a:bodyPr>
            <a:normAutofit/>
          </a:bodyPr>
          <a:lstStyle/>
          <a:p>
            <a:pPr marL="0" lvl="0" indent="0">
              <a:buNone/>
            </a:pPr>
            <a:r>
              <a:rPr lang="en-US" i="1" dirty="0"/>
              <a:t>Are there examples from (NIDDR funded?) vocational rehabilitation research where knowledge </a:t>
            </a:r>
            <a:r>
              <a:rPr lang="en-US" i="1" dirty="0" smtClean="0"/>
              <a:t>translation </a:t>
            </a:r>
            <a:r>
              <a:rPr lang="en-US" i="1" dirty="0"/>
              <a:t>through practice guidelines could be readily useful to rehabilitation counselors and mangers, and to consumers? </a:t>
            </a:r>
            <a:endParaRPr lang="en-US" i="1" dirty="0" smtClean="0"/>
          </a:p>
          <a:p>
            <a:pPr marL="0" lvl="0" indent="0">
              <a:buNone/>
            </a:pPr>
            <a:endParaRPr lang="en-US" i="1" dirty="0"/>
          </a:p>
          <a:p>
            <a:r>
              <a:rPr lang="en-US" sz="2800" dirty="0" smtClean="0"/>
              <a:t>Employment models</a:t>
            </a:r>
          </a:p>
          <a:p>
            <a:r>
              <a:rPr lang="en-US" sz="2800" dirty="0" smtClean="0"/>
              <a:t>Rich practice settings</a:t>
            </a:r>
          </a:p>
          <a:p>
            <a:r>
              <a:rPr lang="en-US" sz="2800" dirty="0" smtClean="0"/>
              <a:t>Rich decision models</a:t>
            </a:r>
            <a:endParaRPr lang="en-US" sz="2800" dirty="0"/>
          </a:p>
        </p:txBody>
      </p:sp>
      <p:sp>
        <p:nvSpPr>
          <p:cNvPr id="4" name="Slide Number Placeholder 3"/>
          <p:cNvSpPr>
            <a:spLocks noGrp="1"/>
          </p:cNvSpPr>
          <p:nvPr>
            <p:ph type="sldNum" sz="quarter" idx="10"/>
          </p:nvPr>
        </p:nvSpPr>
        <p:spPr/>
        <p:txBody>
          <a:bodyPr/>
          <a:lstStyle/>
          <a:p>
            <a:pPr>
              <a:defRPr/>
            </a:pPr>
            <a:fld id="{FE6D86D3-6D03-2543-9FB3-FA944E6C00CE}" type="slidenum">
              <a:rPr lang="en-US" smtClean="0"/>
              <a:pPr>
                <a:defRPr/>
              </a:pPr>
              <a:t>11</a:t>
            </a:fld>
            <a:endParaRPr lang="en-US" sz="1400" dirty="0"/>
          </a:p>
        </p:txBody>
      </p:sp>
    </p:spTree>
    <p:extLst>
      <p:ext uri="{BB962C8B-B14F-4D97-AF65-F5344CB8AC3E}">
        <p14:creationId xmlns:p14="http://schemas.microsoft.com/office/powerpoint/2010/main" val="11023309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 6</a:t>
            </a:r>
            <a:endParaRPr lang="en-US" dirty="0"/>
          </a:p>
        </p:txBody>
      </p:sp>
      <p:sp>
        <p:nvSpPr>
          <p:cNvPr id="3" name="Content Placeholder 2"/>
          <p:cNvSpPr>
            <a:spLocks noGrp="1"/>
          </p:cNvSpPr>
          <p:nvPr>
            <p:ph idx="1"/>
          </p:nvPr>
        </p:nvSpPr>
        <p:spPr/>
        <p:txBody>
          <a:bodyPr/>
          <a:lstStyle/>
          <a:p>
            <a:pPr marL="0" lvl="0" indent="0">
              <a:buNone/>
            </a:pPr>
            <a:r>
              <a:rPr lang="en-US" i="1" dirty="0"/>
              <a:t>Are there approaches in rehabilitation education or service delivery where tools are used that are similar to the description of practice guidelines provided earlier in this discussion? </a:t>
            </a:r>
            <a:endParaRPr lang="en-US" i="1" dirty="0" smtClean="0"/>
          </a:p>
          <a:p>
            <a:pPr marL="0" lvl="0" indent="0">
              <a:buNone/>
            </a:pPr>
            <a:endParaRPr lang="en-US" sz="1000" i="1" dirty="0" smtClean="0"/>
          </a:p>
          <a:p>
            <a:pPr lvl="0"/>
            <a:r>
              <a:rPr lang="en-US" sz="2400" dirty="0" smtClean="0"/>
              <a:t>Supervised field-based classes</a:t>
            </a:r>
          </a:p>
          <a:p>
            <a:pPr lvl="0"/>
            <a:r>
              <a:rPr lang="en-US" sz="2400" dirty="0" smtClean="0"/>
              <a:t>Education of “research consumers”</a:t>
            </a:r>
          </a:p>
          <a:p>
            <a:pPr lvl="0"/>
            <a:r>
              <a:rPr lang="en-US" sz="2400" dirty="0" smtClean="0"/>
              <a:t>Need education in practice guidelines that inform counselors: e.g., given this consumer in these circumstances and these agency resources, What </a:t>
            </a:r>
            <a:r>
              <a:rPr lang="en-US" dirty="0"/>
              <a:t>i</a:t>
            </a:r>
            <a:r>
              <a:rPr lang="en-US" sz="2400" dirty="0" smtClean="0"/>
              <a:t>s the best approach?</a:t>
            </a:r>
            <a:endParaRPr lang="en-US" sz="2400" dirty="0"/>
          </a:p>
          <a:p>
            <a:endParaRPr lang="en-US" dirty="0"/>
          </a:p>
        </p:txBody>
      </p:sp>
      <p:sp>
        <p:nvSpPr>
          <p:cNvPr id="4" name="Slide Number Placeholder 3"/>
          <p:cNvSpPr>
            <a:spLocks noGrp="1"/>
          </p:cNvSpPr>
          <p:nvPr>
            <p:ph type="sldNum" sz="quarter" idx="10"/>
          </p:nvPr>
        </p:nvSpPr>
        <p:spPr/>
        <p:txBody>
          <a:bodyPr/>
          <a:lstStyle/>
          <a:p>
            <a:pPr>
              <a:defRPr/>
            </a:pPr>
            <a:fld id="{FE6D86D3-6D03-2543-9FB3-FA944E6C00CE}" type="slidenum">
              <a:rPr lang="en-US" smtClean="0"/>
              <a:pPr>
                <a:defRPr/>
              </a:pPr>
              <a:t>12</a:t>
            </a:fld>
            <a:endParaRPr lang="en-US" sz="1400" dirty="0"/>
          </a:p>
        </p:txBody>
      </p:sp>
    </p:spTree>
    <p:extLst>
      <p:ext uri="{BB962C8B-B14F-4D97-AF65-F5344CB8AC3E}">
        <p14:creationId xmlns:p14="http://schemas.microsoft.com/office/powerpoint/2010/main" val="11610662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1676400"/>
            <a:ext cx="8229600" cy="4297363"/>
          </a:xfrm>
        </p:spPr>
        <p:txBody>
          <a:bodyPr>
            <a:normAutofit lnSpcReduction="10000"/>
          </a:bodyPr>
          <a:lstStyle/>
          <a:p>
            <a:pPr marL="0" lvl="0" indent="0">
              <a:buNone/>
            </a:pPr>
            <a:r>
              <a:rPr lang="en-US" i="1" dirty="0"/>
              <a:t>Are there approaches in rehabilitation education or service delivery where tools are used that are similar to the description of practice guidelines provided earlier in this discussion</a:t>
            </a:r>
            <a:r>
              <a:rPr lang="en-US" i="1" dirty="0" smtClean="0"/>
              <a:t>?</a:t>
            </a:r>
          </a:p>
          <a:p>
            <a:pPr marL="0" lvl="0" indent="0">
              <a:buNone/>
            </a:pPr>
            <a:r>
              <a:rPr lang="en-US" i="1" dirty="0" smtClean="0"/>
              <a:t> </a:t>
            </a:r>
            <a:endParaRPr lang="en-US" i="1" dirty="0"/>
          </a:p>
          <a:p>
            <a:pPr>
              <a:buFont typeface="Arial"/>
              <a:buChar char="•"/>
            </a:pPr>
            <a:r>
              <a:rPr lang="en-US" dirty="0" smtClean="0"/>
              <a:t>Guidelines for VR agency staff, consumers,  vendors, and referral </a:t>
            </a:r>
            <a:r>
              <a:rPr lang="en-US" dirty="0" smtClean="0"/>
              <a:t>sources</a:t>
            </a:r>
            <a:endParaRPr lang="en-US" dirty="0" smtClean="0"/>
          </a:p>
          <a:p>
            <a:pPr>
              <a:buFont typeface="Arial"/>
              <a:buChar char="•"/>
            </a:pPr>
            <a:r>
              <a:rPr lang="en-US" dirty="0" smtClean="0"/>
              <a:t>Drivers of guidelines are: Act and accompanying regulations, other federal laws like Motor Voter, state law, professional certification requirements, governing bodies, day to day service delivery issues, and research </a:t>
            </a:r>
            <a:r>
              <a:rPr lang="en-US" dirty="0" smtClean="0"/>
              <a:t>findings</a:t>
            </a:r>
            <a:endParaRPr lang="en-US" dirty="0" smtClean="0"/>
          </a:p>
          <a:p>
            <a:pPr>
              <a:buFont typeface="Arial"/>
              <a:buChar char="•"/>
            </a:pPr>
            <a:r>
              <a:rPr lang="en-US" dirty="0" smtClean="0"/>
              <a:t>Guidelines for compliance and best </a:t>
            </a:r>
            <a:r>
              <a:rPr lang="en-US" dirty="0" smtClean="0"/>
              <a:t>practices</a:t>
            </a:r>
            <a:endParaRPr lang="en-US" dirty="0"/>
          </a:p>
        </p:txBody>
      </p:sp>
      <p:sp>
        <p:nvSpPr>
          <p:cNvPr id="6" name="Title 1"/>
          <p:cNvSpPr>
            <a:spLocks noGrp="1"/>
          </p:cNvSpPr>
          <p:nvPr>
            <p:ph type="title"/>
          </p:nvPr>
        </p:nvSpPr>
        <p:spPr>
          <a:xfrm>
            <a:off x="304800" y="838200"/>
            <a:ext cx="7772400" cy="762000"/>
          </a:xfrm>
        </p:spPr>
        <p:txBody>
          <a:bodyPr/>
          <a:lstStyle/>
          <a:p>
            <a:r>
              <a:rPr lang="en-US" dirty="0" smtClean="0"/>
              <a:t>Point 6 (continued)</a:t>
            </a:r>
            <a:endParaRPr lang="en-US" dirty="0"/>
          </a:p>
        </p:txBody>
      </p:sp>
      <p:sp>
        <p:nvSpPr>
          <p:cNvPr id="2" name="Slide Number Placeholder 1"/>
          <p:cNvSpPr>
            <a:spLocks noGrp="1"/>
          </p:cNvSpPr>
          <p:nvPr>
            <p:ph type="sldNum" sz="quarter" idx="10"/>
          </p:nvPr>
        </p:nvSpPr>
        <p:spPr/>
        <p:txBody>
          <a:bodyPr/>
          <a:lstStyle/>
          <a:p>
            <a:pPr>
              <a:defRPr/>
            </a:pPr>
            <a:fld id="{FE6D86D3-6D03-2543-9FB3-FA944E6C00CE}" type="slidenum">
              <a:rPr lang="en-US" smtClean="0"/>
              <a:pPr>
                <a:defRPr/>
              </a:pPr>
              <a:t>13</a:t>
            </a:fld>
            <a:endParaRPr lang="en-US" sz="1400" dirty="0"/>
          </a:p>
        </p:txBody>
      </p:sp>
    </p:spTree>
    <p:extLst>
      <p:ext uri="{BB962C8B-B14F-4D97-AF65-F5344CB8AC3E}">
        <p14:creationId xmlns:p14="http://schemas.microsoft.com/office/powerpoint/2010/main" val="4697543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Point </a:t>
            </a:r>
            <a:r>
              <a:rPr lang="en-US" dirty="0" smtClean="0"/>
              <a:t>7</a:t>
            </a:r>
            <a:endParaRPr lang="en-US" dirty="0"/>
          </a:p>
        </p:txBody>
      </p:sp>
      <p:sp>
        <p:nvSpPr>
          <p:cNvPr id="3" name="Content Placeholder 2"/>
          <p:cNvSpPr>
            <a:spLocks noGrp="1"/>
          </p:cNvSpPr>
          <p:nvPr>
            <p:ph idx="1"/>
          </p:nvPr>
        </p:nvSpPr>
        <p:spPr>
          <a:xfrm>
            <a:off x="381000" y="1600200"/>
            <a:ext cx="8534400" cy="4525963"/>
          </a:xfrm>
        </p:spPr>
        <p:txBody>
          <a:bodyPr>
            <a:normAutofit lnSpcReduction="10000"/>
          </a:bodyPr>
          <a:lstStyle/>
          <a:p>
            <a:pPr marL="0" indent="0">
              <a:buNone/>
            </a:pPr>
            <a:r>
              <a:rPr lang="en-US" sz="2800" i="1" dirty="0"/>
              <a:t>Are there aspects of vocational rehabilitation service delivery that are more suitable to research-driven practice guidelines</a:t>
            </a:r>
            <a:r>
              <a:rPr lang="en-US" sz="2800" i="1" dirty="0" smtClean="0"/>
              <a:t>?</a:t>
            </a:r>
          </a:p>
          <a:p>
            <a:pPr marL="0" indent="0">
              <a:buNone/>
            </a:pPr>
            <a:endParaRPr lang="en-US" sz="1000" i="1" dirty="0" smtClean="0"/>
          </a:p>
          <a:p>
            <a:r>
              <a:rPr lang="en-US" dirty="0" smtClean="0"/>
              <a:t>Less is better </a:t>
            </a:r>
          </a:p>
          <a:p>
            <a:r>
              <a:rPr lang="en-US" dirty="0" smtClean="0"/>
              <a:t>Guidelines for compliance including: eligibility, Individualized Plan for Employment (IPE), closure, Informed Choice  </a:t>
            </a:r>
          </a:p>
          <a:p>
            <a:r>
              <a:rPr lang="en-US" dirty="0" smtClean="0"/>
              <a:t>Guidelines for purchasing to comply with agency and state requirements and to select and efficiently manage vendors and service provision, as well as budgets</a:t>
            </a:r>
          </a:p>
          <a:p>
            <a:r>
              <a:rPr lang="en-US" dirty="0" smtClean="0"/>
              <a:t>Guidelines for serving certain customer populations, i.e. blind, deaf, transition youth</a:t>
            </a:r>
          </a:p>
          <a:p>
            <a:endParaRPr lang="en-US" dirty="0"/>
          </a:p>
        </p:txBody>
      </p:sp>
      <p:sp>
        <p:nvSpPr>
          <p:cNvPr id="4" name="Slide Number Placeholder 3"/>
          <p:cNvSpPr>
            <a:spLocks noGrp="1"/>
          </p:cNvSpPr>
          <p:nvPr>
            <p:ph type="sldNum" sz="quarter" idx="10"/>
          </p:nvPr>
        </p:nvSpPr>
        <p:spPr/>
        <p:txBody>
          <a:bodyPr/>
          <a:lstStyle/>
          <a:p>
            <a:pPr>
              <a:defRPr/>
            </a:pPr>
            <a:fld id="{FE6D86D3-6D03-2543-9FB3-FA944E6C00CE}" type="slidenum">
              <a:rPr lang="en-US" smtClean="0"/>
              <a:pPr>
                <a:defRPr/>
              </a:pPr>
              <a:t>14</a:t>
            </a:fld>
            <a:endParaRPr lang="en-US" sz="1400" dirty="0"/>
          </a:p>
        </p:txBody>
      </p:sp>
    </p:spTree>
    <p:extLst>
      <p:ext uri="{BB962C8B-B14F-4D97-AF65-F5344CB8AC3E}">
        <p14:creationId xmlns:p14="http://schemas.microsoft.com/office/powerpoint/2010/main" val="40190854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828800"/>
            <a:ext cx="8610600" cy="4648200"/>
          </a:xfrm>
        </p:spPr>
        <p:txBody>
          <a:bodyPr/>
          <a:lstStyle/>
          <a:p>
            <a:pPr marL="0" indent="0">
              <a:buNone/>
            </a:pPr>
            <a:r>
              <a:rPr lang="en-US" sz="2800" i="1" dirty="0"/>
              <a:t>Are there aspects of vocational rehabilitation service delivery that are more suitable to research-driven practice guidelines?</a:t>
            </a:r>
          </a:p>
          <a:p>
            <a:pPr marL="0" indent="0">
              <a:buNone/>
            </a:pPr>
            <a:endParaRPr lang="en-US" sz="1050" i="1" dirty="0"/>
          </a:p>
          <a:p>
            <a:r>
              <a:rPr lang="en-US" sz="2800" dirty="0" smtClean="0"/>
              <a:t>Guidelines for consumers to empower their participation in the VR process, i.e., vendor selection and job interviewing techniques</a:t>
            </a:r>
          </a:p>
          <a:p>
            <a:r>
              <a:rPr lang="en-US" sz="2800" dirty="0" smtClean="0"/>
              <a:t>Guidelines for vendors, i.e., billing procedures</a:t>
            </a:r>
          </a:p>
          <a:p>
            <a:r>
              <a:rPr lang="en-US" sz="2800" dirty="0" smtClean="0"/>
              <a:t>Guidelines for other systems, i.e., assessment and referral to VR</a:t>
            </a:r>
            <a:endParaRPr lang="en-US" sz="2800" dirty="0"/>
          </a:p>
        </p:txBody>
      </p:sp>
      <p:sp>
        <p:nvSpPr>
          <p:cNvPr id="2" name="Title 1"/>
          <p:cNvSpPr>
            <a:spLocks noGrp="1"/>
          </p:cNvSpPr>
          <p:nvPr>
            <p:ph type="title"/>
          </p:nvPr>
        </p:nvSpPr>
        <p:spPr/>
        <p:txBody>
          <a:bodyPr/>
          <a:lstStyle/>
          <a:p>
            <a:r>
              <a:rPr lang="en-US" dirty="0" smtClean="0"/>
              <a:t>Point 7 (continued)</a:t>
            </a:r>
            <a:endParaRPr lang="en-US" dirty="0"/>
          </a:p>
        </p:txBody>
      </p:sp>
      <p:sp>
        <p:nvSpPr>
          <p:cNvPr id="4" name="Slide Number Placeholder 3"/>
          <p:cNvSpPr>
            <a:spLocks noGrp="1"/>
          </p:cNvSpPr>
          <p:nvPr>
            <p:ph type="sldNum" sz="quarter" idx="10"/>
          </p:nvPr>
        </p:nvSpPr>
        <p:spPr/>
        <p:txBody>
          <a:bodyPr/>
          <a:lstStyle/>
          <a:p>
            <a:pPr>
              <a:defRPr/>
            </a:pPr>
            <a:fld id="{FE6D86D3-6D03-2543-9FB3-FA944E6C00CE}" type="slidenum">
              <a:rPr lang="en-US" smtClean="0"/>
              <a:pPr>
                <a:defRPr/>
              </a:pPr>
              <a:t>15</a:t>
            </a:fld>
            <a:endParaRPr lang="en-US" sz="1400" dirty="0"/>
          </a:p>
        </p:txBody>
      </p:sp>
    </p:spTree>
    <p:extLst>
      <p:ext uri="{BB962C8B-B14F-4D97-AF65-F5344CB8AC3E}">
        <p14:creationId xmlns:p14="http://schemas.microsoft.com/office/powerpoint/2010/main" val="12786489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676400"/>
            <a:ext cx="8077200" cy="4724400"/>
          </a:xfrm>
        </p:spPr>
        <p:txBody>
          <a:bodyPr>
            <a:noAutofit/>
          </a:bodyPr>
          <a:lstStyle/>
          <a:p>
            <a:pPr marL="0" indent="0">
              <a:buNone/>
            </a:pPr>
            <a:r>
              <a:rPr lang="en-US" sz="2800" i="1" dirty="0" smtClean="0"/>
              <a:t>How </a:t>
            </a:r>
            <a:r>
              <a:rPr lang="en-US" sz="2800" i="1" dirty="0"/>
              <a:t>could practice guidelines be useful to both counselors and VR consumers in the development of an </a:t>
            </a:r>
            <a:r>
              <a:rPr lang="en-US" sz="2800" i="1" dirty="0" smtClean="0"/>
              <a:t>IPE, </a:t>
            </a:r>
            <a:r>
              <a:rPr lang="en-US" sz="2800" i="1" dirty="0"/>
              <a:t>or in navigating the issue of “informed choice</a:t>
            </a:r>
            <a:r>
              <a:rPr lang="en-US" sz="2800" i="1" dirty="0" smtClean="0"/>
              <a:t>”?</a:t>
            </a:r>
          </a:p>
          <a:p>
            <a:r>
              <a:rPr lang="en-US" sz="2800" dirty="0" smtClean="0"/>
              <a:t>Consumers:</a:t>
            </a:r>
            <a:endParaRPr lang="en-US" sz="2800" dirty="0"/>
          </a:p>
          <a:p>
            <a:pPr lvl="1"/>
            <a:r>
              <a:rPr lang="en-US" sz="2800" dirty="0"/>
              <a:t>Data needed to determine eligibility and develop IPE</a:t>
            </a:r>
          </a:p>
          <a:p>
            <a:pPr lvl="1"/>
            <a:r>
              <a:rPr lang="en-US" sz="2800" dirty="0"/>
              <a:t>Researching the labor market</a:t>
            </a:r>
          </a:p>
          <a:p>
            <a:pPr lvl="1"/>
            <a:r>
              <a:rPr lang="en-US" sz="2800" dirty="0"/>
              <a:t>Identifying and selecting a vendor</a:t>
            </a:r>
          </a:p>
          <a:p>
            <a:pPr lvl="1"/>
            <a:r>
              <a:rPr lang="en-US" sz="2800" dirty="0"/>
              <a:t>How to do an </a:t>
            </a:r>
            <a:r>
              <a:rPr lang="en-US" sz="2800" dirty="0" smtClean="0"/>
              <a:t>IPE</a:t>
            </a:r>
          </a:p>
        </p:txBody>
      </p:sp>
      <p:sp>
        <p:nvSpPr>
          <p:cNvPr id="4" name="Title 1"/>
          <p:cNvSpPr>
            <a:spLocks noGrp="1"/>
          </p:cNvSpPr>
          <p:nvPr>
            <p:ph type="title"/>
          </p:nvPr>
        </p:nvSpPr>
        <p:spPr/>
        <p:txBody>
          <a:bodyPr>
            <a:normAutofit/>
          </a:bodyPr>
          <a:lstStyle/>
          <a:p>
            <a:r>
              <a:rPr lang="en-US" dirty="0"/>
              <a:t>Point </a:t>
            </a:r>
            <a:r>
              <a:rPr lang="en-US" dirty="0" smtClean="0"/>
              <a:t>8</a:t>
            </a:r>
            <a:endParaRPr lang="en-US" dirty="0"/>
          </a:p>
        </p:txBody>
      </p:sp>
      <p:sp>
        <p:nvSpPr>
          <p:cNvPr id="2" name="Slide Number Placeholder 1"/>
          <p:cNvSpPr>
            <a:spLocks noGrp="1"/>
          </p:cNvSpPr>
          <p:nvPr>
            <p:ph type="sldNum" sz="quarter" idx="10"/>
          </p:nvPr>
        </p:nvSpPr>
        <p:spPr/>
        <p:txBody>
          <a:bodyPr/>
          <a:lstStyle/>
          <a:p>
            <a:pPr>
              <a:defRPr/>
            </a:pPr>
            <a:fld id="{FE6D86D3-6D03-2543-9FB3-FA944E6C00CE}" type="slidenum">
              <a:rPr lang="en-US" smtClean="0"/>
              <a:pPr>
                <a:defRPr/>
              </a:pPr>
              <a:t>16</a:t>
            </a:fld>
            <a:endParaRPr lang="en-US" sz="1400" dirty="0"/>
          </a:p>
        </p:txBody>
      </p:sp>
    </p:spTree>
    <p:extLst>
      <p:ext uri="{BB962C8B-B14F-4D97-AF65-F5344CB8AC3E}">
        <p14:creationId xmlns:p14="http://schemas.microsoft.com/office/powerpoint/2010/main" val="39725615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 </a:t>
            </a:r>
            <a:endParaRPr lang="en-US" sz="2400" dirty="0"/>
          </a:p>
        </p:txBody>
      </p:sp>
      <p:sp>
        <p:nvSpPr>
          <p:cNvPr id="3" name="Content Placeholder 2"/>
          <p:cNvSpPr>
            <a:spLocks noGrp="1"/>
          </p:cNvSpPr>
          <p:nvPr>
            <p:ph idx="1"/>
          </p:nvPr>
        </p:nvSpPr>
        <p:spPr>
          <a:xfrm>
            <a:off x="533400" y="1828800"/>
            <a:ext cx="8229600" cy="4648200"/>
          </a:xfrm>
        </p:spPr>
        <p:txBody>
          <a:bodyPr/>
          <a:lstStyle/>
          <a:p>
            <a:pPr marL="0" indent="0">
              <a:buNone/>
            </a:pPr>
            <a:r>
              <a:rPr lang="en-US" i="1" dirty="0"/>
              <a:t>How could practice guidelines be useful to both counselors and VR consumers in the development of an IPE, or in navigating the issue of “informed choice”</a:t>
            </a:r>
            <a:r>
              <a:rPr lang="en-US" i="1" dirty="0" smtClean="0"/>
              <a:t>?</a:t>
            </a:r>
          </a:p>
          <a:p>
            <a:r>
              <a:rPr lang="en-US" dirty="0" smtClean="0"/>
              <a:t>Counselors</a:t>
            </a:r>
            <a:r>
              <a:rPr lang="en-US" dirty="0"/>
              <a:t>:</a:t>
            </a:r>
          </a:p>
          <a:p>
            <a:pPr lvl="1"/>
            <a:r>
              <a:rPr lang="en-US" dirty="0" smtClean="0"/>
              <a:t>Legal </a:t>
            </a:r>
            <a:r>
              <a:rPr lang="en-US" dirty="0"/>
              <a:t>requirements of eligibility, IPE, and </a:t>
            </a:r>
            <a:r>
              <a:rPr lang="en-US" dirty="0" smtClean="0"/>
              <a:t>informed choice</a:t>
            </a:r>
          </a:p>
          <a:p>
            <a:pPr lvl="1"/>
            <a:r>
              <a:rPr lang="en-US" dirty="0"/>
              <a:t>Effective interviewing techniques</a:t>
            </a:r>
          </a:p>
          <a:p>
            <a:pPr lvl="1"/>
            <a:r>
              <a:rPr lang="en-US" dirty="0"/>
              <a:t>Less is </a:t>
            </a:r>
            <a:r>
              <a:rPr lang="en-US" dirty="0" smtClean="0"/>
              <a:t>more</a:t>
            </a:r>
          </a:p>
          <a:p>
            <a:pPr lvl="1"/>
            <a:r>
              <a:rPr lang="en-US" dirty="0"/>
              <a:t>New </a:t>
            </a:r>
            <a:r>
              <a:rPr lang="en-US" dirty="0" smtClean="0"/>
              <a:t>counselors</a:t>
            </a:r>
          </a:p>
          <a:p>
            <a:pPr lvl="1"/>
            <a:r>
              <a:rPr lang="en-US" dirty="0"/>
              <a:t>Good data on vendor performance and </a:t>
            </a:r>
            <a:r>
              <a:rPr lang="en-US" dirty="0" smtClean="0"/>
              <a:t>availability</a:t>
            </a:r>
          </a:p>
          <a:p>
            <a:pPr lvl="1"/>
            <a:r>
              <a:rPr lang="en-US" dirty="0" smtClean="0"/>
              <a:t>Pertinent </a:t>
            </a:r>
            <a:r>
              <a:rPr lang="en-US" dirty="0"/>
              <a:t>purchasing guidelines including approval requirements </a:t>
            </a:r>
          </a:p>
          <a:p>
            <a:pPr lvl="1"/>
            <a:endParaRPr lang="en-US" dirty="0"/>
          </a:p>
          <a:p>
            <a:pPr lvl="1"/>
            <a:endParaRPr lang="en-US" dirty="0" smtClean="0"/>
          </a:p>
          <a:p>
            <a:pPr lvl="1"/>
            <a:endParaRPr lang="en-US" dirty="0" smtClean="0"/>
          </a:p>
          <a:p>
            <a:pPr lvl="1"/>
            <a:endParaRPr lang="en-US" i="1" dirty="0"/>
          </a:p>
          <a:p>
            <a:pPr marL="0" indent="0">
              <a:buNone/>
            </a:pPr>
            <a:r>
              <a:rPr lang="en-US" dirty="0"/>
              <a:t>			</a:t>
            </a:r>
          </a:p>
        </p:txBody>
      </p:sp>
      <p:sp>
        <p:nvSpPr>
          <p:cNvPr id="8" name="Title 1"/>
          <p:cNvSpPr txBox="1">
            <a:spLocks/>
          </p:cNvSpPr>
          <p:nvPr/>
        </p:nvSpPr>
        <p:spPr bwMode="auto">
          <a:xfrm>
            <a:off x="457200" y="990600"/>
            <a:ext cx="7772400" cy="76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normAutofit/>
          </a:bodyPr>
          <a:lstStyle>
            <a:lvl1pPr algn="l" rtl="0" eaLnBrk="0" fontAlgn="base" hangingPunct="0">
              <a:spcBef>
                <a:spcPct val="0"/>
              </a:spcBef>
              <a:spcAft>
                <a:spcPct val="0"/>
              </a:spcAft>
              <a:defRPr sz="3200">
                <a:solidFill>
                  <a:srgbClr val="1A4454"/>
                </a:solidFill>
                <a:latin typeface="+mj-lt"/>
                <a:ea typeface="+mj-ea"/>
                <a:cs typeface="+mj-cs"/>
              </a:defRPr>
            </a:lvl1pPr>
            <a:lvl2pPr algn="l" rtl="0" eaLnBrk="0" fontAlgn="base" hangingPunct="0">
              <a:spcBef>
                <a:spcPct val="0"/>
              </a:spcBef>
              <a:spcAft>
                <a:spcPct val="0"/>
              </a:spcAft>
              <a:defRPr sz="3200">
                <a:solidFill>
                  <a:srgbClr val="1A4454"/>
                </a:solidFill>
                <a:latin typeface="Arial" charset="0"/>
                <a:ea typeface="ＭＳ Ｐゴシック" charset="0"/>
                <a:cs typeface="ＭＳ Ｐゴシック" charset="0"/>
              </a:defRPr>
            </a:lvl2pPr>
            <a:lvl3pPr algn="l" rtl="0" eaLnBrk="0" fontAlgn="base" hangingPunct="0">
              <a:spcBef>
                <a:spcPct val="0"/>
              </a:spcBef>
              <a:spcAft>
                <a:spcPct val="0"/>
              </a:spcAft>
              <a:defRPr sz="3200">
                <a:solidFill>
                  <a:srgbClr val="1A4454"/>
                </a:solidFill>
                <a:latin typeface="Arial" charset="0"/>
                <a:ea typeface="ＭＳ Ｐゴシック" charset="0"/>
                <a:cs typeface="ＭＳ Ｐゴシック" charset="0"/>
              </a:defRPr>
            </a:lvl3pPr>
            <a:lvl4pPr algn="l" rtl="0" eaLnBrk="0" fontAlgn="base" hangingPunct="0">
              <a:spcBef>
                <a:spcPct val="0"/>
              </a:spcBef>
              <a:spcAft>
                <a:spcPct val="0"/>
              </a:spcAft>
              <a:defRPr sz="3200">
                <a:solidFill>
                  <a:srgbClr val="1A4454"/>
                </a:solidFill>
                <a:latin typeface="Arial" charset="0"/>
                <a:ea typeface="ＭＳ Ｐゴシック" charset="0"/>
                <a:cs typeface="ＭＳ Ｐゴシック" charset="0"/>
              </a:defRPr>
            </a:lvl4pPr>
            <a:lvl5pPr algn="l" rtl="0" eaLnBrk="0" fontAlgn="base" hangingPunct="0">
              <a:spcBef>
                <a:spcPct val="0"/>
              </a:spcBef>
              <a:spcAft>
                <a:spcPct val="0"/>
              </a:spcAft>
              <a:defRPr sz="3200">
                <a:solidFill>
                  <a:srgbClr val="1A4454"/>
                </a:solidFill>
                <a:latin typeface="Arial" charset="0"/>
                <a:ea typeface="ＭＳ Ｐゴシック" charset="0"/>
                <a:cs typeface="ＭＳ Ｐゴシック" charset="0"/>
              </a:defRPr>
            </a:lvl5pPr>
            <a:lvl6pPr marL="457200" algn="l" rtl="0" fontAlgn="base">
              <a:spcBef>
                <a:spcPct val="0"/>
              </a:spcBef>
              <a:spcAft>
                <a:spcPct val="0"/>
              </a:spcAft>
              <a:defRPr sz="3200">
                <a:solidFill>
                  <a:srgbClr val="1A4454"/>
                </a:solidFill>
                <a:latin typeface="Arial" charset="0"/>
                <a:ea typeface="ＭＳ Ｐゴシック" charset="0"/>
                <a:cs typeface="ＭＳ Ｐゴシック" charset="0"/>
              </a:defRPr>
            </a:lvl6pPr>
            <a:lvl7pPr marL="914400" algn="l" rtl="0" fontAlgn="base">
              <a:spcBef>
                <a:spcPct val="0"/>
              </a:spcBef>
              <a:spcAft>
                <a:spcPct val="0"/>
              </a:spcAft>
              <a:defRPr sz="3200">
                <a:solidFill>
                  <a:srgbClr val="1A4454"/>
                </a:solidFill>
                <a:latin typeface="Arial" charset="0"/>
                <a:ea typeface="ＭＳ Ｐゴシック" charset="0"/>
                <a:cs typeface="ＭＳ Ｐゴシック" charset="0"/>
              </a:defRPr>
            </a:lvl7pPr>
            <a:lvl8pPr marL="1371600" algn="l" rtl="0" fontAlgn="base">
              <a:spcBef>
                <a:spcPct val="0"/>
              </a:spcBef>
              <a:spcAft>
                <a:spcPct val="0"/>
              </a:spcAft>
              <a:defRPr sz="3200">
                <a:solidFill>
                  <a:srgbClr val="1A4454"/>
                </a:solidFill>
                <a:latin typeface="Arial" charset="0"/>
                <a:ea typeface="ＭＳ Ｐゴシック" charset="0"/>
                <a:cs typeface="ＭＳ Ｐゴシック" charset="0"/>
              </a:defRPr>
            </a:lvl8pPr>
            <a:lvl9pPr marL="1828800" algn="l" rtl="0" fontAlgn="base">
              <a:spcBef>
                <a:spcPct val="0"/>
              </a:spcBef>
              <a:spcAft>
                <a:spcPct val="0"/>
              </a:spcAft>
              <a:defRPr sz="3200">
                <a:solidFill>
                  <a:srgbClr val="1A4454"/>
                </a:solidFill>
                <a:latin typeface="Arial" charset="0"/>
                <a:ea typeface="ＭＳ Ｐゴシック" charset="0"/>
                <a:cs typeface="ＭＳ Ｐゴシック" charset="0"/>
              </a:defRPr>
            </a:lvl9pPr>
          </a:lstStyle>
          <a:p>
            <a:r>
              <a:rPr lang="en-US" dirty="0" smtClean="0"/>
              <a:t>Point 8 (continued)</a:t>
            </a:r>
            <a:endParaRPr lang="en-US" dirty="0"/>
          </a:p>
        </p:txBody>
      </p:sp>
      <p:sp>
        <p:nvSpPr>
          <p:cNvPr id="4" name="Slide Number Placeholder 3"/>
          <p:cNvSpPr>
            <a:spLocks noGrp="1"/>
          </p:cNvSpPr>
          <p:nvPr>
            <p:ph type="sldNum" sz="quarter" idx="10"/>
          </p:nvPr>
        </p:nvSpPr>
        <p:spPr/>
        <p:txBody>
          <a:bodyPr/>
          <a:lstStyle/>
          <a:p>
            <a:pPr>
              <a:defRPr/>
            </a:pPr>
            <a:fld id="{FE6D86D3-6D03-2543-9FB3-FA944E6C00CE}" type="slidenum">
              <a:rPr lang="en-US" smtClean="0"/>
              <a:pPr>
                <a:defRPr/>
              </a:pPr>
              <a:t>17</a:t>
            </a:fld>
            <a:endParaRPr lang="en-US" sz="1400" dirty="0"/>
          </a:p>
        </p:txBody>
      </p:sp>
    </p:spTree>
    <p:extLst>
      <p:ext uri="{BB962C8B-B14F-4D97-AF65-F5344CB8AC3E}">
        <p14:creationId xmlns:p14="http://schemas.microsoft.com/office/powerpoint/2010/main" val="42340578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 9</a:t>
            </a:r>
            <a:endParaRPr lang="en-US" dirty="0"/>
          </a:p>
        </p:txBody>
      </p:sp>
      <p:sp>
        <p:nvSpPr>
          <p:cNvPr id="3" name="Content Placeholder 2"/>
          <p:cNvSpPr>
            <a:spLocks noGrp="1"/>
          </p:cNvSpPr>
          <p:nvPr>
            <p:ph idx="1"/>
          </p:nvPr>
        </p:nvSpPr>
        <p:spPr/>
        <p:txBody>
          <a:bodyPr>
            <a:normAutofit/>
          </a:bodyPr>
          <a:lstStyle/>
          <a:p>
            <a:pPr marL="0" indent="0">
              <a:buNone/>
            </a:pPr>
            <a:r>
              <a:rPr lang="en-US" sz="2600" i="1" dirty="0" smtClean="0"/>
              <a:t>Is </a:t>
            </a:r>
            <a:r>
              <a:rPr lang="en-US" sz="2600" i="1" dirty="0"/>
              <a:t>there sufficient research in VR service delivery to yield evidence upon which practice guidelines can be built?   If so, in what areas of research or service delivery?  If not, what research would need to be conducted</a:t>
            </a:r>
            <a:r>
              <a:rPr lang="en-US" sz="2600" i="1" dirty="0" smtClean="0"/>
              <a:t>?</a:t>
            </a:r>
          </a:p>
          <a:p>
            <a:pPr marL="0" indent="0">
              <a:buNone/>
            </a:pPr>
            <a:endParaRPr lang="en-US" sz="1000" i="1" dirty="0"/>
          </a:p>
          <a:p>
            <a:r>
              <a:rPr lang="en-US" sz="2800" dirty="0"/>
              <a:t>Business accessing and using VR </a:t>
            </a:r>
            <a:r>
              <a:rPr lang="en-US" sz="2800" dirty="0" smtClean="0"/>
              <a:t>services</a:t>
            </a:r>
          </a:p>
          <a:p>
            <a:pPr marL="0" indent="0">
              <a:buNone/>
            </a:pPr>
            <a:r>
              <a:rPr lang="en-US" sz="2800" dirty="0" smtClean="0"/>
              <a:t> </a:t>
            </a:r>
            <a:endParaRPr lang="en-US" sz="2800" dirty="0"/>
          </a:p>
        </p:txBody>
      </p:sp>
      <p:sp>
        <p:nvSpPr>
          <p:cNvPr id="4" name="Slide Number Placeholder 3"/>
          <p:cNvSpPr>
            <a:spLocks noGrp="1"/>
          </p:cNvSpPr>
          <p:nvPr>
            <p:ph type="sldNum" sz="quarter" idx="10"/>
          </p:nvPr>
        </p:nvSpPr>
        <p:spPr/>
        <p:txBody>
          <a:bodyPr/>
          <a:lstStyle/>
          <a:p>
            <a:pPr>
              <a:defRPr/>
            </a:pPr>
            <a:fld id="{FE6D86D3-6D03-2543-9FB3-FA944E6C00CE}" type="slidenum">
              <a:rPr lang="en-US" smtClean="0"/>
              <a:pPr>
                <a:defRPr/>
              </a:pPr>
              <a:t>18</a:t>
            </a:fld>
            <a:endParaRPr lang="en-US" sz="1400" dirty="0"/>
          </a:p>
        </p:txBody>
      </p:sp>
    </p:spTree>
    <p:extLst>
      <p:ext uri="{BB962C8B-B14F-4D97-AF65-F5344CB8AC3E}">
        <p14:creationId xmlns:p14="http://schemas.microsoft.com/office/powerpoint/2010/main" val="2308531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a:xfrm>
            <a:off x="762000" y="1981200"/>
            <a:ext cx="7772400" cy="2895600"/>
          </a:xfrm>
        </p:spPr>
        <p:txBody>
          <a:bodyPr/>
          <a:lstStyle/>
          <a:p>
            <a:r>
              <a:rPr lang="en-US" sz="3600" dirty="0" smtClean="0"/>
              <a:t>Overview of Activity</a:t>
            </a:r>
          </a:p>
          <a:p>
            <a:r>
              <a:rPr lang="en-US" sz="3600" dirty="0" smtClean="0"/>
              <a:t>Presenters</a:t>
            </a:r>
          </a:p>
          <a:p>
            <a:r>
              <a:rPr lang="en-US" sz="3600" dirty="0" smtClean="0"/>
              <a:t>Discussion</a:t>
            </a:r>
          </a:p>
          <a:p>
            <a:r>
              <a:rPr lang="en-US" sz="3600" dirty="0" smtClean="0"/>
              <a:t>Wrap up</a:t>
            </a:r>
            <a:endParaRPr lang="en-US" sz="3600" dirty="0"/>
          </a:p>
        </p:txBody>
      </p:sp>
      <p:sp>
        <p:nvSpPr>
          <p:cNvPr id="4" name="Slide Number Placeholder 3"/>
          <p:cNvSpPr>
            <a:spLocks noGrp="1"/>
          </p:cNvSpPr>
          <p:nvPr>
            <p:ph type="sldNum" sz="quarter" idx="10"/>
          </p:nvPr>
        </p:nvSpPr>
        <p:spPr/>
        <p:txBody>
          <a:bodyPr/>
          <a:lstStyle/>
          <a:p>
            <a:pPr>
              <a:defRPr/>
            </a:pPr>
            <a:fld id="{FE6D86D3-6D03-2543-9FB3-FA944E6C00CE}" type="slidenum">
              <a:rPr lang="en-US" smtClean="0"/>
              <a:pPr>
                <a:defRPr/>
              </a:pPr>
              <a:t>1</a:t>
            </a:fld>
            <a:endParaRPr lang="en-US" sz="1400" dirty="0"/>
          </a:p>
        </p:txBody>
      </p:sp>
    </p:spTree>
    <p:extLst>
      <p:ext uri="{BB962C8B-B14F-4D97-AF65-F5344CB8AC3E}">
        <p14:creationId xmlns:p14="http://schemas.microsoft.com/office/powerpoint/2010/main" val="2392444402"/>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 10</a:t>
            </a:r>
            <a:endParaRPr lang="en-US" dirty="0"/>
          </a:p>
        </p:txBody>
      </p:sp>
      <p:sp>
        <p:nvSpPr>
          <p:cNvPr id="3" name="Content Placeholder 2"/>
          <p:cNvSpPr>
            <a:spLocks noGrp="1"/>
          </p:cNvSpPr>
          <p:nvPr>
            <p:ph idx="1"/>
          </p:nvPr>
        </p:nvSpPr>
        <p:spPr>
          <a:xfrm>
            <a:off x="304800" y="1676400"/>
            <a:ext cx="8534400" cy="4724400"/>
          </a:xfrm>
        </p:spPr>
        <p:txBody>
          <a:bodyPr>
            <a:normAutofit/>
          </a:bodyPr>
          <a:lstStyle/>
          <a:p>
            <a:pPr marL="0" indent="0">
              <a:buNone/>
            </a:pPr>
            <a:r>
              <a:rPr lang="en-US" sz="2600" i="1" dirty="0"/>
              <a:t>Should practice guidelines be developed for VR service </a:t>
            </a:r>
            <a:r>
              <a:rPr lang="en-US" sz="2600" i="1" dirty="0" smtClean="0"/>
              <a:t>delivery? If so, who </a:t>
            </a:r>
            <a:r>
              <a:rPr lang="en-US" sz="2600" i="1" dirty="0"/>
              <a:t>should be involved</a:t>
            </a:r>
            <a:r>
              <a:rPr lang="en-US" sz="2600" i="1" dirty="0" smtClean="0"/>
              <a:t>? What </a:t>
            </a:r>
            <a:r>
              <a:rPr lang="en-US" sz="2600" i="1" dirty="0"/>
              <a:t>stakeholders need to be at the table</a:t>
            </a:r>
            <a:r>
              <a:rPr lang="en-US" sz="2600" i="1" dirty="0" smtClean="0"/>
              <a:t>? Are </a:t>
            </a:r>
            <a:r>
              <a:rPr lang="en-US" sz="2600" i="1" dirty="0"/>
              <a:t>there priority areas where development of practice guidelines should begin</a:t>
            </a:r>
            <a:r>
              <a:rPr lang="en-US" sz="2600" i="1" dirty="0" smtClean="0"/>
              <a:t>? </a:t>
            </a:r>
          </a:p>
          <a:p>
            <a:pPr marL="0" indent="0">
              <a:buNone/>
            </a:pPr>
            <a:endParaRPr lang="en-US" sz="1000" i="1" dirty="0"/>
          </a:p>
          <a:p>
            <a:r>
              <a:rPr lang="en-US" sz="2800" dirty="0" smtClean="0"/>
              <a:t>Stakeholders </a:t>
            </a:r>
            <a:r>
              <a:rPr lang="en-US" sz="2800" dirty="0"/>
              <a:t>who will be the end </a:t>
            </a:r>
            <a:r>
              <a:rPr lang="en-US" sz="2800" dirty="0" smtClean="0"/>
              <a:t>users: consumers</a:t>
            </a:r>
            <a:r>
              <a:rPr lang="en-US" sz="2800" dirty="0"/>
              <a:t>, counselors, CRP staff, referral </a:t>
            </a:r>
            <a:r>
              <a:rPr lang="en-US" sz="2800" dirty="0" smtClean="0"/>
              <a:t>sources</a:t>
            </a:r>
            <a:r>
              <a:rPr lang="en-US" sz="2800" dirty="0"/>
              <a:t>, and </a:t>
            </a:r>
            <a:r>
              <a:rPr lang="en-US" sz="2800" dirty="0" smtClean="0"/>
              <a:t>business</a:t>
            </a:r>
          </a:p>
          <a:p>
            <a:pPr marL="0" indent="0">
              <a:buNone/>
            </a:pPr>
            <a:r>
              <a:rPr lang="en-US" sz="2800" dirty="0"/>
              <a:t> </a:t>
            </a:r>
            <a:r>
              <a:rPr lang="en-US" sz="2800" dirty="0" smtClean="0"/>
              <a:t>   and</a:t>
            </a:r>
            <a:endParaRPr lang="en-US" sz="2800" dirty="0"/>
          </a:p>
          <a:p>
            <a:r>
              <a:rPr lang="en-US" sz="2800" dirty="0" smtClean="0"/>
              <a:t>Critical</a:t>
            </a:r>
            <a:r>
              <a:rPr lang="en-US" sz="2800" dirty="0"/>
              <a:t> points in the VR process including: eligibility, development of the IPE, informed choice, vendor management, and closure.</a:t>
            </a:r>
          </a:p>
          <a:p>
            <a:endParaRPr lang="en-US" sz="2800" dirty="0"/>
          </a:p>
        </p:txBody>
      </p:sp>
      <p:sp>
        <p:nvSpPr>
          <p:cNvPr id="4" name="Slide Number Placeholder 3"/>
          <p:cNvSpPr>
            <a:spLocks noGrp="1"/>
          </p:cNvSpPr>
          <p:nvPr>
            <p:ph type="sldNum" sz="quarter" idx="10"/>
          </p:nvPr>
        </p:nvSpPr>
        <p:spPr/>
        <p:txBody>
          <a:bodyPr/>
          <a:lstStyle/>
          <a:p>
            <a:pPr>
              <a:defRPr/>
            </a:pPr>
            <a:fld id="{FE6D86D3-6D03-2543-9FB3-FA944E6C00CE}" type="slidenum">
              <a:rPr lang="en-US" smtClean="0"/>
              <a:pPr>
                <a:defRPr/>
              </a:pPr>
              <a:t>19</a:t>
            </a:fld>
            <a:endParaRPr lang="en-US" sz="1400" dirty="0"/>
          </a:p>
        </p:txBody>
      </p:sp>
    </p:spTree>
    <p:extLst>
      <p:ext uri="{BB962C8B-B14F-4D97-AF65-F5344CB8AC3E}">
        <p14:creationId xmlns:p14="http://schemas.microsoft.com/office/powerpoint/2010/main" val="3734074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Wrapping Up</a:t>
            </a:r>
            <a:endParaRPr lang="en-US" dirty="0"/>
          </a:p>
        </p:txBody>
      </p:sp>
      <p:sp>
        <p:nvSpPr>
          <p:cNvPr id="3" name="Content Placeholder 2"/>
          <p:cNvSpPr>
            <a:spLocks noGrp="1"/>
          </p:cNvSpPr>
          <p:nvPr>
            <p:ph idx="1"/>
          </p:nvPr>
        </p:nvSpPr>
        <p:spPr>
          <a:xfrm>
            <a:off x="304800" y="1676400"/>
            <a:ext cx="8077200" cy="3886200"/>
          </a:xfrm>
        </p:spPr>
        <p:txBody>
          <a:bodyPr/>
          <a:lstStyle/>
          <a:p>
            <a:pPr marL="0" indent="0">
              <a:buNone/>
            </a:pPr>
            <a:r>
              <a:rPr lang="en-US" sz="2800" dirty="0" smtClean="0"/>
              <a:t>We invite you to: </a:t>
            </a:r>
          </a:p>
          <a:p>
            <a:r>
              <a:rPr lang="en-US" sz="2800" dirty="0" smtClean="0"/>
              <a:t>Provide your input on today’s webcast </a:t>
            </a:r>
          </a:p>
          <a:p>
            <a:r>
              <a:rPr lang="en-US" sz="2800" dirty="0" smtClean="0"/>
              <a:t>Share your thoughts on future webcasts topics</a:t>
            </a:r>
          </a:p>
          <a:p>
            <a:r>
              <a:rPr lang="en-US" sz="2800" dirty="0" smtClean="0"/>
              <a:t>Participate in the Community of Practice to continue the dialogue</a:t>
            </a:r>
          </a:p>
          <a:p>
            <a:r>
              <a:rPr lang="en-US" sz="2800" dirty="0" smtClean="0"/>
              <a:t>PLEASE CONTACT US:</a:t>
            </a:r>
          </a:p>
          <a:p>
            <a:pPr marL="0" indent="0" algn="ctr">
              <a:buNone/>
            </a:pPr>
            <a:r>
              <a:rPr lang="en-US" sz="4800" b="1" dirty="0"/>
              <a:t> </a:t>
            </a:r>
            <a:r>
              <a:rPr lang="en-US" sz="4800" b="1" dirty="0" smtClean="0"/>
              <a:t> </a:t>
            </a:r>
            <a:r>
              <a:rPr lang="en-US" sz="4800" b="1" smtClean="0"/>
              <a:t>ktdrr</a:t>
            </a:r>
            <a:r>
              <a:rPr lang="en-US" sz="4800" b="1" dirty="0" err="1" smtClean="0"/>
              <a:t>@air.org</a:t>
            </a:r>
            <a:endParaRPr lang="en-US" sz="4800" b="1" dirty="0"/>
          </a:p>
        </p:txBody>
      </p:sp>
      <p:sp>
        <p:nvSpPr>
          <p:cNvPr id="4" name="TextBox 3"/>
          <p:cNvSpPr txBox="1"/>
          <p:nvPr/>
        </p:nvSpPr>
        <p:spPr>
          <a:xfrm>
            <a:off x="4419600" y="990600"/>
            <a:ext cx="4380100" cy="523220"/>
          </a:xfrm>
          <a:prstGeom prst="rect">
            <a:avLst/>
          </a:prstGeom>
          <a:noFill/>
        </p:spPr>
        <p:txBody>
          <a:bodyPr wrap="none" rtlCol="0">
            <a:spAutoFit/>
          </a:bodyPr>
          <a:lstStyle/>
          <a:p>
            <a:r>
              <a:rPr lang="en-US" sz="2800" i="1" dirty="0" smtClean="0"/>
              <a:t>Thank you for participating!</a:t>
            </a:r>
            <a:endParaRPr lang="en-US" sz="2800" i="1" dirty="0"/>
          </a:p>
        </p:txBody>
      </p:sp>
      <p:sp>
        <p:nvSpPr>
          <p:cNvPr id="5" name="TextBox 4"/>
          <p:cNvSpPr txBox="1"/>
          <p:nvPr/>
        </p:nvSpPr>
        <p:spPr>
          <a:xfrm>
            <a:off x="762000" y="5715000"/>
            <a:ext cx="7543800" cy="830997"/>
          </a:xfrm>
          <a:prstGeom prst="rect">
            <a:avLst/>
          </a:prstGeom>
          <a:noFill/>
        </p:spPr>
        <p:txBody>
          <a:bodyPr wrap="square" rtlCol="0">
            <a:spAutoFit/>
          </a:bodyPr>
          <a:lstStyle/>
          <a:p>
            <a:pPr algn="ctr"/>
            <a:r>
              <a:rPr lang="en-US" sz="2400" i="1" dirty="0" smtClean="0"/>
              <a:t>Please fill out the brief evaluation form:</a:t>
            </a:r>
            <a:endParaRPr lang="en-US" sz="2400" i="1" dirty="0" smtClean="0">
              <a:hlinkClick r:id="rId3"/>
            </a:endParaRPr>
          </a:p>
          <a:p>
            <a:pPr algn="ctr"/>
            <a:r>
              <a:rPr lang="en-US" sz="2400" dirty="0" smtClean="0">
                <a:hlinkClick r:id="rId3"/>
              </a:rPr>
              <a:t>http</a:t>
            </a:r>
            <a:r>
              <a:rPr lang="en-US" sz="2400" dirty="0">
                <a:hlinkClick r:id="rId3"/>
              </a:rPr>
              <a:t>://survey.sedl.org/efm/wsb.dll/s/1g145</a:t>
            </a:r>
            <a:endParaRPr lang="en-US" sz="2400" dirty="0"/>
          </a:p>
        </p:txBody>
      </p:sp>
      <p:sp>
        <p:nvSpPr>
          <p:cNvPr id="6" name="Slide Number Placeholder 5"/>
          <p:cNvSpPr>
            <a:spLocks noGrp="1"/>
          </p:cNvSpPr>
          <p:nvPr>
            <p:ph type="sldNum" sz="quarter" idx="10"/>
          </p:nvPr>
        </p:nvSpPr>
        <p:spPr/>
        <p:txBody>
          <a:bodyPr/>
          <a:lstStyle/>
          <a:p>
            <a:pPr>
              <a:defRPr/>
            </a:pPr>
            <a:fld id="{FE6D86D3-6D03-2543-9FB3-FA944E6C00CE}" type="slidenum">
              <a:rPr lang="en-US" smtClean="0"/>
              <a:pPr>
                <a:defRPr/>
              </a:pPr>
              <a:t>20</a:t>
            </a:fld>
            <a:endParaRPr lang="en-US" sz="1400" dirty="0"/>
          </a:p>
        </p:txBody>
      </p:sp>
    </p:spTree>
    <p:extLst>
      <p:ext uri="{BB962C8B-B14F-4D97-AF65-F5344CB8AC3E}">
        <p14:creationId xmlns:p14="http://schemas.microsoft.com/office/powerpoint/2010/main" val="4208494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sz="3200" dirty="0" smtClean="0"/>
              <a:t>A series of webcasts </a:t>
            </a:r>
          </a:p>
          <a:p>
            <a:r>
              <a:rPr lang="en-US" sz="3200" dirty="0" smtClean="0"/>
              <a:t>A Community of Practice (COP)</a:t>
            </a:r>
          </a:p>
          <a:p>
            <a:r>
              <a:rPr lang="en-US" sz="3200" dirty="0" smtClean="0"/>
              <a:t>Key vocational rehabilitation (VR) audiences: </a:t>
            </a:r>
          </a:p>
          <a:p>
            <a:pPr lvl="1"/>
            <a:r>
              <a:rPr lang="en-US" sz="3200" dirty="0" smtClean="0"/>
              <a:t>Researchers</a:t>
            </a:r>
          </a:p>
          <a:p>
            <a:pPr lvl="1"/>
            <a:r>
              <a:rPr lang="en-US" sz="3200" dirty="0" smtClean="0"/>
              <a:t>Practitioners</a:t>
            </a:r>
          </a:p>
          <a:p>
            <a:pPr lvl="1"/>
            <a:r>
              <a:rPr lang="en-US" sz="3200" dirty="0" smtClean="0"/>
              <a:t>Policymakers</a:t>
            </a:r>
          </a:p>
          <a:p>
            <a:pPr lvl="1"/>
            <a:r>
              <a:rPr lang="en-US" sz="3200" dirty="0" smtClean="0"/>
              <a:t>Consumers</a:t>
            </a:r>
          </a:p>
          <a:p>
            <a:endParaRPr lang="en-US" dirty="0"/>
          </a:p>
        </p:txBody>
      </p:sp>
      <p:sp>
        <p:nvSpPr>
          <p:cNvPr id="4" name="Slide Number Placeholder 3"/>
          <p:cNvSpPr>
            <a:spLocks noGrp="1"/>
          </p:cNvSpPr>
          <p:nvPr>
            <p:ph type="sldNum" sz="quarter" idx="10"/>
          </p:nvPr>
        </p:nvSpPr>
        <p:spPr/>
        <p:txBody>
          <a:bodyPr/>
          <a:lstStyle/>
          <a:p>
            <a:pPr>
              <a:defRPr/>
            </a:pPr>
            <a:fld id="{FE6D86D3-6D03-2543-9FB3-FA944E6C00CE}" type="slidenum">
              <a:rPr lang="en-US" smtClean="0"/>
              <a:pPr>
                <a:defRPr/>
              </a:pPr>
              <a:t>2</a:t>
            </a:fld>
            <a:endParaRPr lang="en-US" sz="1400" dirty="0"/>
          </a:p>
        </p:txBody>
      </p:sp>
    </p:spTree>
    <p:extLst>
      <p:ext uri="{BB962C8B-B14F-4D97-AF65-F5344CB8AC3E}">
        <p14:creationId xmlns:p14="http://schemas.microsoft.com/office/powerpoint/2010/main" val="157347852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Overview (continued)</a:t>
            </a:r>
            <a:endParaRPr lang="en-US" dirty="0"/>
          </a:p>
        </p:txBody>
      </p:sp>
      <p:sp>
        <p:nvSpPr>
          <p:cNvPr id="5" name="Content Placeholder 4"/>
          <p:cNvSpPr>
            <a:spLocks noGrp="1"/>
          </p:cNvSpPr>
          <p:nvPr>
            <p:ph idx="1"/>
          </p:nvPr>
        </p:nvSpPr>
        <p:spPr>
          <a:xfrm>
            <a:off x="304800" y="1676400"/>
            <a:ext cx="8382000" cy="4724400"/>
          </a:xfrm>
        </p:spPr>
        <p:txBody>
          <a:bodyPr>
            <a:noAutofit/>
          </a:bodyPr>
          <a:lstStyle/>
          <a:p>
            <a:pPr lvl="0"/>
            <a:r>
              <a:rPr lang="en-US" sz="3200" dirty="0" smtClean="0"/>
              <a:t>What </a:t>
            </a:r>
            <a:r>
              <a:rPr lang="en-US" sz="3200" dirty="0"/>
              <a:t>practice guidelines are and </a:t>
            </a:r>
            <a:r>
              <a:rPr lang="en-US" sz="3200" dirty="0" smtClean="0"/>
              <a:t>how </a:t>
            </a:r>
            <a:r>
              <a:rPr lang="en-US" sz="3200" dirty="0"/>
              <a:t>they are developed; </a:t>
            </a:r>
          </a:p>
          <a:p>
            <a:pPr lvl="0"/>
            <a:r>
              <a:rPr lang="en-US" sz="3200" dirty="0"/>
              <a:t>How practice guidelines can be relevant to  vocational rehabilitation </a:t>
            </a:r>
            <a:r>
              <a:rPr lang="en-US" sz="3200" dirty="0" smtClean="0"/>
              <a:t>education and to professionals </a:t>
            </a:r>
            <a:r>
              <a:rPr lang="en-US" sz="3200" dirty="0"/>
              <a:t>to implement evidence-based practices; </a:t>
            </a:r>
          </a:p>
          <a:p>
            <a:pPr lvl="0"/>
            <a:r>
              <a:rPr lang="en-US" sz="3200" dirty="0"/>
              <a:t>H</a:t>
            </a:r>
            <a:r>
              <a:rPr lang="en-US" sz="3200" dirty="0" smtClean="0"/>
              <a:t>ow </a:t>
            </a:r>
            <a:r>
              <a:rPr lang="en-US" sz="3200" dirty="0"/>
              <a:t>the discussion can inform the current state of research and technical assistance to VR agencies and services provided by VR agencies. </a:t>
            </a:r>
          </a:p>
        </p:txBody>
      </p:sp>
      <p:sp>
        <p:nvSpPr>
          <p:cNvPr id="2" name="Slide Number Placeholder 1"/>
          <p:cNvSpPr>
            <a:spLocks noGrp="1"/>
          </p:cNvSpPr>
          <p:nvPr>
            <p:ph type="sldNum" sz="quarter" idx="10"/>
          </p:nvPr>
        </p:nvSpPr>
        <p:spPr/>
        <p:txBody>
          <a:bodyPr/>
          <a:lstStyle/>
          <a:p>
            <a:pPr>
              <a:defRPr/>
            </a:pPr>
            <a:fld id="{FE6D86D3-6D03-2543-9FB3-FA944E6C00CE}" type="slidenum">
              <a:rPr lang="en-US" smtClean="0"/>
              <a:pPr>
                <a:defRPr/>
              </a:pPr>
              <a:t>3</a:t>
            </a:fld>
            <a:endParaRPr lang="en-US" sz="1400" dirty="0"/>
          </a:p>
        </p:txBody>
      </p:sp>
    </p:spTree>
    <p:extLst>
      <p:ext uri="{BB962C8B-B14F-4D97-AF65-F5344CB8AC3E}">
        <p14:creationId xmlns:p14="http://schemas.microsoft.com/office/powerpoint/2010/main" val="282988766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8077200" cy="762000"/>
          </a:xfrm>
        </p:spPr>
        <p:txBody>
          <a:bodyPr/>
          <a:lstStyle/>
          <a:p>
            <a:r>
              <a:rPr lang="en-US" dirty="0" smtClean="0"/>
              <a:t>Presenters                  </a:t>
            </a:r>
            <a:endParaRPr lang="en-US" dirty="0"/>
          </a:p>
        </p:txBody>
      </p:sp>
      <p:sp>
        <p:nvSpPr>
          <p:cNvPr id="3" name="Content Placeholder 2"/>
          <p:cNvSpPr>
            <a:spLocks noGrp="1"/>
          </p:cNvSpPr>
          <p:nvPr>
            <p:ph idx="1"/>
          </p:nvPr>
        </p:nvSpPr>
        <p:spPr>
          <a:xfrm>
            <a:off x="381000" y="1600200"/>
            <a:ext cx="8458200" cy="4724400"/>
          </a:xfrm>
        </p:spPr>
        <p:txBody>
          <a:bodyPr/>
          <a:lstStyle/>
          <a:p>
            <a:r>
              <a:rPr lang="en-US" sz="2600" b="1" dirty="0" smtClean="0"/>
              <a:t>Tamara Bushnik, PhD</a:t>
            </a:r>
            <a:r>
              <a:rPr lang="en-US" sz="2600" b="1" dirty="0"/>
              <a:t>, </a:t>
            </a:r>
            <a:r>
              <a:rPr lang="en-US" sz="2600" b="1" dirty="0" smtClean="0"/>
              <a:t>FACRM </a:t>
            </a:r>
            <a:r>
              <a:rPr lang="en-US" sz="2600" dirty="0" smtClean="0"/>
              <a:t>- Associate Professor, Rehabilitation Medicine; Director </a:t>
            </a:r>
            <a:r>
              <a:rPr lang="en-US" sz="2600" dirty="0"/>
              <a:t>of </a:t>
            </a:r>
            <a:r>
              <a:rPr lang="en-US" sz="2600" dirty="0" smtClean="0"/>
              <a:t>Research</a:t>
            </a:r>
            <a:r>
              <a:rPr lang="en-US" sz="2600" dirty="0"/>
              <a:t> at Rusk Institute of Rehabilitation </a:t>
            </a:r>
            <a:r>
              <a:rPr lang="en-US" sz="2600" dirty="0" smtClean="0"/>
              <a:t>Medicine. NYU </a:t>
            </a:r>
            <a:r>
              <a:rPr lang="en-US" sz="2600" dirty="0"/>
              <a:t>Langone Medical Center </a:t>
            </a:r>
            <a:endParaRPr lang="en-US" sz="2600" dirty="0" smtClean="0"/>
          </a:p>
          <a:p>
            <a:pPr marL="0" indent="0">
              <a:buNone/>
            </a:pPr>
            <a:endParaRPr lang="en-US" sz="1800" dirty="0" smtClean="0"/>
          </a:p>
          <a:p>
            <a:r>
              <a:rPr lang="en-US" sz="2600" b="1" dirty="0" smtClean="0"/>
              <a:t>Robert Stensrud, EdD </a:t>
            </a:r>
            <a:r>
              <a:rPr lang="en-US" sz="2600" dirty="0" smtClean="0"/>
              <a:t>– Professor, Counselor Education, Rehabilitation </a:t>
            </a:r>
            <a:r>
              <a:rPr lang="en-US" sz="2600" dirty="0"/>
              <a:t>Counseling, Mental Health </a:t>
            </a:r>
            <a:r>
              <a:rPr lang="en-US" sz="2600" dirty="0" smtClean="0"/>
              <a:t>Counseling; National Rehabilitation Institute, Drake University.</a:t>
            </a:r>
          </a:p>
          <a:p>
            <a:pPr marL="0" indent="0">
              <a:buNone/>
            </a:pPr>
            <a:endParaRPr lang="en-US" sz="1800" dirty="0" smtClean="0"/>
          </a:p>
          <a:p>
            <a:r>
              <a:rPr lang="en-US" sz="2600" b="1" dirty="0" smtClean="0"/>
              <a:t>John Connelly, JD </a:t>
            </a:r>
            <a:r>
              <a:rPr lang="en-US" sz="2600" dirty="0" smtClean="0"/>
              <a:t>– </a:t>
            </a:r>
            <a:r>
              <a:rPr lang="en-US" sz="2600" dirty="0"/>
              <a:t>Director, Research and </a:t>
            </a:r>
            <a:r>
              <a:rPr lang="en-US" sz="2600" dirty="0" smtClean="0"/>
              <a:t>Grants; Council of State Administrators of Vocational Rehabilitation (CSAVR)</a:t>
            </a:r>
            <a:endParaRPr lang="en-US" sz="2600" dirty="0"/>
          </a:p>
        </p:txBody>
      </p:sp>
      <p:sp>
        <p:nvSpPr>
          <p:cNvPr id="4" name="Slide Number Placeholder 3"/>
          <p:cNvSpPr>
            <a:spLocks noGrp="1"/>
          </p:cNvSpPr>
          <p:nvPr>
            <p:ph type="sldNum" sz="quarter" idx="10"/>
          </p:nvPr>
        </p:nvSpPr>
        <p:spPr/>
        <p:txBody>
          <a:bodyPr/>
          <a:lstStyle/>
          <a:p>
            <a:pPr>
              <a:defRPr/>
            </a:pPr>
            <a:fld id="{FE6D86D3-6D03-2543-9FB3-FA944E6C00CE}" type="slidenum">
              <a:rPr lang="en-US" smtClean="0"/>
              <a:pPr>
                <a:defRPr/>
              </a:pPr>
              <a:t>4</a:t>
            </a:fld>
            <a:endParaRPr lang="en-US" sz="1400" dirty="0"/>
          </a:p>
        </p:txBody>
      </p:sp>
    </p:spTree>
    <p:extLst>
      <p:ext uri="{BB962C8B-B14F-4D97-AF65-F5344CB8AC3E}">
        <p14:creationId xmlns:p14="http://schemas.microsoft.com/office/powerpoint/2010/main" val="195613748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 1</a:t>
            </a:r>
            <a:endParaRPr lang="en-US" dirty="0"/>
          </a:p>
        </p:txBody>
      </p:sp>
      <p:sp>
        <p:nvSpPr>
          <p:cNvPr id="3" name="Content Placeholder 2"/>
          <p:cNvSpPr>
            <a:spLocks noGrp="1"/>
          </p:cNvSpPr>
          <p:nvPr>
            <p:ph idx="1"/>
          </p:nvPr>
        </p:nvSpPr>
        <p:spPr>
          <a:xfrm>
            <a:off x="304800" y="1676400"/>
            <a:ext cx="8686800" cy="4724400"/>
          </a:xfrm>
        </p:spPr>
        <p:txBody>
          <a:bodyPr>
            <a:normAutofit/>
          </a:bodyPr>
          <a:lstStyle/>
          <a:p>
            <a:pPr marL="0" lvl="0" indent="0">
              <a:buNone/>
            </a:pPr>
            <a:r>
              <a:rPr lang="en-US" sz="2600" i="1" dirty="0"/>
              <a:t>What are Practice Guidelines</a:t>
            </a:r>
            <a:r>
              <a:rPr lang="en-US" sz="2600" i="1" dirty="0" smtClean="0"/>
              <a:t>? How </a:t>
            </a:r>
            <a:r>
              <a:rPr lang="en-US" sz="2600" i="1" dirty="0"/>
              <a:t>are they used in the medical field</a:t>
            </a:r>
            <a:r>
              <a:rPr lang="en-US" sz="2600" i="1" dirty="0" smtClean="0"/>
              <a:t>? How </a:t>
            </a:r>
            <a:r>
              <a:rPr lang="en-US" sz="2600" i="1" dirty="0"/>
              <a:t>are they used in Rehabilitation Medicine</a:t>
            </a:r>
            <a:r>
              <a:rPr lang="en-US" sz="2600" i="1" dirty="0" smtClean="0"/>
              <a:t>?</a:t>
            </a:r>
          </a:p>
          <a:p>
            <a:pPr marL="0" lvl="0" indent="0">
              <a:buNone/>
            </a:pPr>
            <a:r>
              <a:rPr lang="en-US" i="1" dirty="0" smtClean="0"/>
              <a:t>   </a:t>
            </a:r>
            <a:endParaRPr lang="en-US" i="1" dirty="0"/>
          </a:p>
          <a:p>
            <a:r>
              <a:rPr lang="en-US" b="1" dirty="0" smtClean="0"/>
              <a:t>Clinical Practice Guidelines</a:t>
            </a:r>
            <a:r>
              <a:rPr lang="en-US" dirty="0" smtClean="0"/>
              <a:t>: “systematically developed statements to assist practitioners and patient decisions about appropriate health care for specific circumstances” (Field and </a:t>
            </a:r>
            <a:r>
              <a:rPr lang="en-US" dirty="0" err="1" smtClean="0"/>
              <a:t>Lohr</a:t>
            </a:r>
            <a:r>
              <a:rPr lang="en-US" dirty="0" smtClean="0"/>
              <a:t>, 1990)</a:t>
            </a:r>
          </a:p>
          <a:p>
            <a:pPr>
              <a:buNone/>
            </a:pPr>
            <a:endParaRPr lang="en-US" dirty="0" smtClean="0"/>
          </a:p>
          <a:p>
            <a:r>
              <a:rPr lang="en-US" b="1" dirty="0" smtClean="0"/>
              <a:t>Evidence-Based Medicine: </a:t>
            </a:r>
            <a:r>
              <a:rPr lang="en-US" dirty="0" smtClean="0"/>
              <a:t>“the integration of best research evidence with clinical expertise and patient values” (</a:t>
            </a:r>
            <a:r>
              <a:rPr lang="en-US" dirty="0" err="1" smtClean="0"/>
              <a:t>Sackett</a:t>
            </a:r>
            <a:r>
              <a:rPr lang="en-US" dirty="0" smtClean="0"/>
              <a:t>, 2000)</a:t>
            </a:r>
          </a:p>
          <a:p>
            <a:pPr>
              <a:buNone/>
            </a:pPr>
            <a:endParaRPr lang="en-US" dirty="0" smtClean="0"/>
          </a:p>
        </p:txBody>
      </p:sp>
      <p:sp>
        <p:nvSpPr>
          <p:cNvPr id="4" name="Slide Number Placeholder 3"/>
          <p:cNvSpPr>
            <a:spLocks noGrp="1"/>
          </p:cNvSpPr>
          <p:nvPr>
            <p:ph type="sldNum" sz="quarter" idx="10"/>
          </p:nvPr>
        </p:nvSpPr>
        <p:spPr/>
        <p:txBody>
          <a:bodyPr/>
          <a:lstStyle/>
          <a:p>
            <a:pPr>
              <a:defRPr/>
            </a:pPr>
            <a:fld id="{FE6D86D3-6D03-2543-9FB3-FA944E6C00CE}" type="slidenum">
              <a:rPr lang="en-US" smtClean="0"/>
              <a:pPr>
                <a:defRPr/>
              </a:pPr>
              <a:t>5</a:t>
            </a:fld>
            <a:endParaRPr lang="en-US" sz="1400" dirty="0"/>
          </a:p>
        </p:txBody>
      </p:sp>
    </p:spTree>
    <p:extLst>
      <p:ext uri="{BB962C8B-B14F-4D97-AF65-F5344CB8AC3E}">
        <p14:creationId xmlns:p14="http://schemas.microsoft.com/office/powerpoint/2010/main" val="403860617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 1 (continued)</a:t>
            </a:r>
            <a:endParaRPr lang="en-US" dirty="0"/>
          </a:p>
        </p:txBody>
      </p:sp>
      <p:sp>
        <p:nvSpPr>
          <p:cNvPr id="3" name="Content Placeholder 2"/>
          <p:cNvSpPr>
            <a:spLocks noGrp="1"/>
          </p:cNvSpPr>
          <p:nvPr>
            <p:ph idx="1"/>
          </p:nvPr>
        </p:nvSpPr>
        <p:spPr>
          <a:xfrm>
            <a:off x="304800" y="1676400"/>
            <a:ext cx="8458200" cy="5029200"/>
          </a:xfrm>
        </p:spPr>
        <p:txBody>
          <a:bodyPr>
            <a:normAutofit lnSpcReduction="10000"/>
          </a:bodyPr>
          <a:lstStyle/>
          <a:p>
            <a:pPr marL="0" lvl="0" indent="0">
              <a:buNone/>
            </a:pPr>
            <a:r>
              <a:rPr lang="en-US" i="1" dirty="0"/>
              <a:t>What are Practice Guidelines</a:t>
            </a:r>
            <a:r>
              <a:rPr lang="en-US" i="1" dirty="0" smtClean="0"/>
              <a:t>? How </a:t>
            </a:r>
            <a:r>
              <a:rPr lang="en-US" i="1" dirty="0"/>
              <a:t>are they used in the medical field</a:t>
            </a:r>
            <a:r>
              <a:rPr lang="en-US" i="1" dirty="0" smtClean="0"/>
              <a:t>? How </a:t>
            </a:r>
            <a:r>
              <a:rPr lang="en-US" i="1" dirty="0"/>
              <a:t>are they used in Rehabilitation Medicine?  </a:t>
            </a:r>
            <a:endParaRPr lang="en-US" i="1" dirty="0" smtClean="0"/>
          </a:p>
          <a:p>
            <a:pPr marL="0" lvl="0" indent="0">
              <a:buNone/>
            </a:pPr>
            <a:r>
              <a:rPr lang="en-US" sz="1000" i="1" dirty="0" smtClean="0"/>
              <a:t> </a:t>
            </a:r>
            <a:endParaRPr lang="en-US" sz="1000" i="1" dirty="0"/>
          </a:p>
          <a:p>
            <a:r>
              <a:rPr lang="en-US" dirty="0" smtClean="0"/>
              <a:t>Describe appropriate care based on the best available scientific evidence and broad consensus</a:t>
            </a:r>
          </a:p>
          <a:p>
            <a:r>
              <a:rPr lang="en-US" dirty="0" smtClean="0"/>
              <a:t>Reduce inappropriate variation in practice</a:t>
            </a:r>
          </a:p>
          <a:p>
            <a:r>
              <a:rPr lang="en-US" dirty="0" smtClean="0"/>
              <a:t>Provide a more rational basis for referral</a:t>
            </a:r>
          </a:p>
          <a:p>
            <a:r>
              <a:rPr lang="en-US" dirty="0" smtClean="0"/>
              <a:t>Provide a focus for continuing education</a:t>
            </a:r>
          </a:p>
          <a:p>
            <a:r>
              <a:rPr lang="en-US" dirty="0" smtClean="0"/>
              <a:t>Promote efficient use of resources</a:t>
            </a:r>
          </a:p>
          <a:p>
            <a:r>
              <a:rPr lang="en-US" dirty="0" smtClean="0"/>
              <a:t>Act as a focus for quality control</a:t>
            </a:r>
          </a:p>
          <a:p>
            <a:r>
              <a:rPr lang="en-US" dirty="0" smtClean="0"/>
              <a:t>Highlight shortcomings of existing literature and suggest appropriate future research</a:t>
            </a:r>
          </a:p>
          <a:p>
            <a:pPr>
              <a:buNone/>
            </a:pPr>
            <a:r>
              <a:rPr lang="en-US" sz="2000" dirty="0" smtClean="0"/>
              <a:t>					        </a:t>
            </a:r>
            <a:r>
              <a:rPr lang="en-US" sz="2000" i="1" dirty="0" smtClean="0"/>
              <a:t>www.openclinical.org/guidelines.html</a:t>
            </a:r>
          </a:p>
        </p:txBody>
      </p:sp>
      <p:sp>
        <p:nvSpPr>
          <p:cNvPr id="4" name="Slide Number Placeholder 3"/>
          <p:cNvSpPr>
            <a:spLocks noGrp="1"/>
          </p:cNvSpPr>
          <p:nvPr>
            <p:ph type="sldNum" sz="quarter" idx="10"/>
          </p:nvPr>
        </p:nvSpPr>
        <p:spPr/>
        <p:txBody>
          <a:bodyPr/>
          <a:lstStyle/>
          <a:p>
            <a:pPr>
              <a:defRPr/>
            </a:pPr>
            <a:fld id="{FE6D86D3-6D03-2543-9FB3-FA944E6C00CE}" type="slidenum">
              <a:rPr lang="en-US" smtClean="0"/>
              <a:pPr>
                <a:defRPr/>
              </a:pPr>
              <a:t>6</a:t>
            </a:fld>
            <a:endParaRPr lang="en-US" sz="1400" dirty="0"/>
          </a:p>
        </p:txBody>
      </p:sp>
    </p:spTree>
    <p:extLst>
      <p:ext uri="{BB962C8B-B14F-4D97-AF65-F5344CB8AC3E}">
        <p14:creationId xmlns:p14="http://schemas.microsoft.com/office/powerpoint/2010/main" val="403860617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7772400" cy="762000"/>
          </a:xfrm>
        </p:spPr>
        <p:txBody>
          <a:bodyPr/>
          <a:lstStyle/>
          <a:p>
            <a:r>
              <a:rPr lang="en-US" dirty="0" smtClean="0"/>
              <a:t>Point 1 (continued)</a:t>
            </a:r>
            <a:endParaRPr lang="en-US" dirty="0"/>
          </a:p>
        </p:txBody>
      </p:sp>
      <p:sp>
        <p:nvSpPr>
          <p:cNvPr id="3" name="Content Placeholder 2"/>
          <p:cNvSpPr>
            <a:spLocks noGrp="1"/>
          </p:cNvSpPr>
          <p:nvPr>
            <p:ph idx="1"/>
          </p:nvPr>
        </p:nvSpPr>
        <p:spPr>
          <a:xfrm>
            <a:off x="304800" y="1525494"/>
            <a:ext cx="8610600" cy="5334000"/>
          </a:xfrm>
        </p:spPr>
        <p:txBody>
          <a:bodyPr>
            <a:normAutofit fontScale="25000" lnSpcReduction="20000"/>
          </a:bodyPr>
          <a:lstStyle/>
          <a:p>
            <a:pPr marL="0" lvl="0" indent="0">
              <a:buNone/>
            </a:pPr>
            <a:r>
              <a:rPr lang="en-US" sz="9600" i="1" dirty="0"/>
              <a:t>What are Practice Guidelines</a:t>
            </a:r>
            <a:r>
              <a:rPr lang="en-US" sz="9600" i="1" dirty="0" smtClean="0"/>
              <a:t>? How </a:t>
            </a:r>
            <a:r>
              <a:rPr lang="en-US" sz="9600" i="1" dirty="0"/>
              <a:t>are they used in the medical field</a:t>
            </a:r>
            <a:r>
              <a:rPr lang="en-US" sz="9600" i="1" dirty="0" smtClean="0"/>
              <a:t>? How </a:t>
            </a:r>
            <a:r>
              <a:rPr lang="en-US" sz="9600" i="1" dirty="0"/>
              <a:t>are they used in Rehabilitation Medicine</a:t>
            </a:r>
            <a:r>
              <a:rPr lang="en-US" sz="9600" i="1" dirty="0" smtClean="0"/>
              <a:t>?</a:t>
            </a:r>
          </a:p>
          <a:p>
            <a:pPr marL="0" lvl="0" indent="0">
              <a:buNone/>
            </a:pPr>
            <a:endParaRPr lang="en-US" sz="5100" i="1" dirty="0" smtClean="0"/>
          </a:p>
          <a:p>
            <a:pPr marL="0" lvl="0" indent="0">
              <a:buNone/>
            </a:pPr>
            <a:r>
              <a:rPr lang="en-US" i="1" dirty="0" smtClean="0"/>
              <a:t>   </a:t>
            </a:r>
            <a:endParaRPr lang="en-US" i="1" dirty="0"/>
          </a:p>
          <a:p>
            <a:r>
              <a:rPr lang="en-US" sz="8800" dirty="0">
                <a:solidFill>
                  <a:srgbClr val="000000"/>
                </a:solidFill>
              </a:rPr>
              <a:t>Commission on Accreditation of Rehabilitation Facilities (CARF</a:t>
            </a:r>
            <a:r>
              <a:rPr lang="en-US" sz="8800" dirty="0" smtClean="0">
                <a:solidFill>
                  <a:srgbClr val="000000"/>
                </a:solidFill>
              </a:rPr>
              <a:t>)</a:t>
            </a:r>
          </a:p>
          <a:p>
            <a:r>
              <a:rPr lang="en-US" sz="8800" dirty="0" smtClean="0"/>
              <a:t>Management of Patients with Stroke: Identification and Management of </a:t>
            </a:r>
            <a:r>
              <a:rPr lang="en-US" sz="8800" dirty="0" err="1" smtClean="0"/>
              <a:t>Dysphagia</a:t>
            </a:r>
            <a:r>
              <a:rPr lang="en-US" sz="8800" dirty="0" smtClean="0"/>
              <a:t>. A National Clinical Guideline </a:t>
            </a:r>
          </a:p>
          <a:p>
            <a:pPr>
              <a:buNone/>
            </a:pPr>
            <a:r>
              <a:rPr lang="en-US" sz="8800" dirty="0" smtClean="0"/>
              <a:t>	(Scottish Intercollegiate Guidelines Network (2010). Edinburgh (Scotland): Scottish Intercollegiate Guidelines Network (SIGN), SIGN Publication No. 119, 49 pages.)</a:t>
            </a:r>
          </a:p>
          <a:p>
            <a:r>
              <a:rPr lang="en-US" sz="8800" dirty="0" smtClean="0"/>
              <a:t>Assessment scales for disorders of consciousness: evidence-based recommendations for clinical practice and research</a:t>
            </a:r>
          </a:p>
          <a:p>
            <a:pPr>
              <a:buNone/>
            </a:pPr>
            <a:r>
              <a:rPr lang="en-US" sz="8800" dirty="0" smtClean="0"/>
              <a:t>	(American Congress of Rehabilitation Medicine, Brain Injury-Interdisciplinary Special Interest Group, Disorders of Consciousness Task Force, </a:t>
            </a:r>
            <a:r>
              <a:rPr lang="en-US" sz="8800" i="1" dirty="0" smtClean="0"/>
              <a:t>Arch Phys Med Rehab</a:t>
            </a:r>
            <a:r>
              <a:rPr lang="en-US" sz="8800" dirty="0" smtClean="0"/>
              <a:t>, 2010 Dec; 91(12):1795-813.)</a:t>
            </a:r>
          </a:p>
          <a:p>
            <a:r>
              <a:rPr lang="en-US" sz="8800" dirty="0" smtClean="0"/>
              <a:t>Consortium for Spinal Cord Medicine Clinical Practice Guidelines</a:t>
            </a:r>
          </a:p>
          <a:p>
            <a:pPr>
              <a:buNone/>
            </a:pPr>
            <a:r>
              <a:rPr lang="en-US" sz="8800" dirty="0" smtClean="0"/>
              <a:t>	(www.pva.org)</a:t>
            </a:r>
          </a:p>
          <a:p>
            <a:pPr>
              <a:buNone/>
            </a:pPr>
            <a:r>
              <a:rPr lang="en-US" sz="8800" dirty="0" smtClean="0"/>
              <a:t>	</a:t>
            </a:r>
          </a:p>
          <a:p>
            <a:pPr>
              <a:buNone/>
            </a:pPr>
            <a:endParaRPr lang="en-US" sz="2000" dirty="0" smtClean="0">
              <a:solidFill>
                <a:schemeClr val="tx2"/>
              </a:solidFill>
              <a:hlinkClick r:id="rId2"/>
            </a:endParaRPr>
          </a:p>
        </p:txBody>
      </p:sp>
      <p:sp>
        <p:nvSpPr>
          <p:cNvPr id="4" name="Slide Number Placeholder 3"/>
          <p:cNvSpPr>
            <a:spLocks noGrp="1"/>
          </p:cNvSpPr>
          <p:nvPr>
            <p:ph type="sldNum" sz="quarter" idx="10"/>
          </p:nvPr>
        </p:nvSpPr>
        <p:spPr/>
        <p:txBody>
          <a:bodyPr/>
          <a:lstStyle/>
          <a:p>
            <a:pPr>
              <a:defRPr/>
            </a:pPr>
            <a:fld id="{FE6D86D3-6D03-2543-9FB3-FA944E6C00CE}" type="slidenum">
              <a:rPr lang="en-US" smtClean="0"/>
              <a:pPr>
                <a:defRPr/>
              </a:pPr>
              <a:t>7</a:t>
            </a:fld>
            <a:endParaRPr lang="en-US" sz="1400" dirty="0"/>
          </a:p>
        </p:txBody>
      </p:sp>
    </p:spTree>
    <p:extLst>
      <p:ext uri="{BB962C8B-B14F-4D97-AF65-F5344CB8AC3E}">
        <p14:creationId xmlns:p14="http://schemas.microsoft.com/office/powerpoint/2010/main" val="403860617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 2</a:t>
            </a:r>
            <a:endParaRPr lang="en-US" dirty="0"/>
          </a:p>
        </p:txBody>
      </p:sp>
      <p:sp>
        <p:nvSpPr>
          <p:cNvPr id="3" name="Content Placeholder 2"/>
          <p:cNvSpPr>
            <a:spLocks noGrp="1"/>
          </p:cNvSpPr>
          <p:nvPr>
            <p:ph idx="1"/>
          </p:nvPr>
        </p:nvSpPr>
        <p:spPr>
          <a:xfrm>
            <a:off x="304800" y="1676400"/>
            <a:ext cx="8458200" cy="4724400"/>
          </a:xfrm>
        </p:spPr>
        <p:txBody>
          <a:bodyPr>
            <a:normAutofit lnSpcReduction="10000"/>
          </a:bodyPr>
          <a:lstStyle/>
          <a:p>
            <a:pPr marL="0" lvl="0" indent="0">
              <a:buNone/>
            </a:pPr>
            <a:r>
              <a:rPr lang="en-US" i="1" dirty="0"/>
              <a:t>How are Practice Guidelines in Rehabilitation medicine developed</a:t>
            </a:r>
            <a:r>
              <a:rPr lang="en-US" i="1" dirty="0" smtClean="0"/>
              <a:t>? By </a:t>
            </a:r>
            <a:r>
              <a:rPr lang="en-US" i="1" dirty="0"/>
              <a:t>what process and by which entities</a:t>
            </a:r>
            <a:r>
              <a:rPr lang="en-US" i="1" dirty="0" smtClean="0"/>
              <a:t>? Who </a:t>
            </a:r>
            <a:r>
              <a:rPr lang="en-US" i="1" dirty="0"/>
              <a:t>is involved in this process</a:t>
            </a:r>
            <a:r>
              <a:rPr lang="en-US" dirty="0" smtClean="0"/>
              <a:t>?</a:t>
            </a:r>
          </a:p>
          <a:p>
            <a:pPr marL="0" lvl="0" indent="0">
              <a:buNone/>
            </a:pPr>
            <a:endParaRPr lang="en-US" sz="1100" dirty="0"/>
          </a:p>
          <a:p>
            <a:r>
              <a:rPr lang="en-US" dirty="0" smtClean="0"/>
              <a:t>Systematic review of a topic resulting in creation of guidelines</a:t>
            </a:r>
          </a:p>
          <a:p>
            <a:pPr>
              <a:buNone/>
            </a:pPr>
            <a:endParaRPr lang="en-US" dirty="0" smtClean="0"/>
          </a:p>
          <a:p>
            <a:r>
              <a:rPr lang="en-US" dirty="0" smtClean="0"/>
              <a:t>CARF method – input of providers, consumers, payers, and other experts from around the world</a:t>
            </a:r>
          </a:p>
          <a:p>
            <a:endParaRPr lang="en-US" dirty="0" smtClean="0"/>
          </a:p>
          <a:p>
            <a:r>
              <a:rPr lang="en-US" dirty="0" smtClean="0"/>
              <a:t>Professional organizations – </a:t>
            </a:r>
            <a:r>
              <a:rPr lang="en-US" dirty="0"/>
              <a:t>American Congress of Rehabilitation Medicine (ACRM), American Spinal Injury Association (ASIA), Paralyzed Veterans of America</a:t>
            </a:r>
            <a:r>
              <a:rPr lang="en-US" dirty="0">
                <a:solidFill>
                  <a:srgbClr val="000000"/>
                </a:solidFill>
              </a:rPr>
              <a:t> (</a:t>
            </a:r>
            <a:r>
              <a:rPr lang="en-US" dirty="0"/>
              <a:t>PVA), American </a:t>
            </a:r>
            <a:r>
              <a:rPr lang="en-US" dirty="0" smtClean="0"/>
              <a:t>Stroke Association</a:t>
            </a:r>
          </a:p>
          <a:p>
            <a:endParaRPr lang="en-US" sz="1800" dirty="0" smtClean="0"/>
          </a:p>
        </p:txBody>
      </p:sp>
      <p:sp>
        <p:nvSpPr>
          <p:cNvPr id="4" name="Slide Number Placeholder 3"/>
          <p:cNvSpPr>
            <a:spLocks noGrp="1"/>
          </p:cNvSpPr>
          <p:nvPr>
            <p:ph type="sldNum" sz="quarter" idx="10"/>
          </p:nvPr>
        </p:nvSpPr>
        <p:spPr/>
        <p:txBody>
          <a:bodyPr/>
          <a:lstStyle/>
          <a:p>
            <a:pPr>
              <a:defRPr/>
            </a:pPr>
            <a:fld id="{FE6D86D3-6D03-2543-9FB3-FA944E6C00CE}" type="slidenum">
              <a:rPr lang="en-US" smtClean="0"/>
              <a:pPr>
                <a:defRPr/>
              </a:pPr>
              <a:t>8</a:t>
            </a:fld>
            <a:endParaRPr lang="en-US" sz="1400" dirty="0"/>
          </a:p>
        </p:txBody>
      </p:sp>
    </p:spTree>
    <p:extLst>
      <p:ext uri="{BB962C8B-B14F-4D97-AF65-F5344CB8AC3E}">
        <p14:creationId xmlns:p14="http://schemas.microsoft.com/office/powerpoint/2010/main" val="373016787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Times"/>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33119</TotalTime>
  <Words>1216</Words>
  <Application>Microsoft Macintosh PowerPoint</Application>
  <PresentationFormat>On-screen Show (4:3)</PresentationFormat>
  <Paragraphs>191</Paragraphs>
  <Slides>21</Slides>
  <Notes>4</Notes>
  <HiddenSlides>0</HiddenSlides>
  <MMClips>0</MMClips>
  <ScaleCrop>false</ScaleCrop>
  <HeadingPairs>
    <vt:vector size="4" baseType="variant">
      <vt:variant>
        <vt:lpstr>Theme</vt:lpstr>
      </vt:variant>
      <vt:variant>
        <vt:i4>5</vt:i4>
      </vt:variant>
      <vt:variant>
        <vt:lpstr>Slide Titles</vt:lpstr>
      </vt:variant>
      <vt:variant>
        <vt:i4>21</vt:i4>
      </vt:variant>
    </vt:vector>
  </HeadingPairs>
  <TitlesOfParts>
    <vt:vector size="26" baseType="lpstr">
      <vt:lpstr>Blank Presentation</vt:lpstr>
      <vt:lpstr>3_Custom Design</vt:lpstr>
      <vt:lpstr>2_Custom Design</vt:lpstr>
      <vt:lpstr>Custom Design</vt:lpstr>
      <vt:lpstr>1_Custom Design</vt:lpstr>
      <vt:lpstr>Knowledge Translation:  From Research to Vocational Rehabilitation Service Delivery   </vt:lpstr>
      <vt:lpstr>Agenda</vt:lpstr>
      <vt:lpstr>Overview</vt:lpstr>
      <vt:lpstr>Overview (continued)</vt:lpstr>
      <vt:lpstr>Presenters                  </vt:lpstr>
      <vt:lpstr>Point 1</vt:lpstr>
      <vt:lpstr>Point 1 (continued)</vt:lpstr>
      <vt:lpstr>Point 1 (continued)</vt:lpstr>
      <vt:lpstr>Point 2</vt:lpstr>
      <vt:lpstr>Point 3</vt:lpstr>
      <vt:lpstr>Point 4</vt:lpstr>
      <vt:lpstr>Point 5</vt:lpstr>
      <vt:lpstr>Point 6</vt:lpstr>
      <vt:lpstr>Point 6 (continued)</vt:lpstr>
      <vt:lpstr>Point 7</vt:lpstr>
      <vt:lpstr>Point 7 (continued)</vt:lpstr>
      <vt:lpstr>Point 8</vt:lpstr>
      <vt:lpstr> </vt:lpstr>
      <vt:lpstr>Point 9</vt:lpstr>
      <vt:lpstr>Point 10</vt:lpstr>
      <vt:lpstr>Wrapping Up</vt:lpstr>
    </vt:vector>
  </TitlesOfParts>
  <Company>SPHHP 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 Relatorio Mundial Sobre Deficiencia</dc:title>
  <dc:creator>jstone</dc:creator>
  <cp:lastModifiedBy>Joann Starks</cp:lastModifiedBy>
  <cp:revision>2156</cp:revision>
  <cp:lastPrinted>2013-03-18T13:19:16Z</cp:lastPrinted>
  <dcterms:created xsi:type="dcterms:W3CDTF">2011-07-13T20:08:53Z</dcterms:created>
  <dcterms:modified xsi:type="dcterms:W3CDTF">2013-04-24T19:01:06Z</dcterms:modified>
</cp:coreProperties>
</file>